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9"/>
  </p:notesMasterIdLst>
  <p:sldIdLst>
    <p:sldId id="258" r:id="rId3"/>
    <p:sldId id="431" r:id="rId4"/>
    <p:sldId id="400" r:id="rId5"/>
    <p:sldId id="435" r:id="rId6"/>
    <p:sldId id="436" r:id="rId7"/>
    <p:sldId id="425" r:id="rId8"/>
    <p:sldId id="426" r:id="rId9"/>
    <p:sldId id="434" r:id="rId10"/>
    <p:sldId id="427" r:id="rId11"/>
    <p:sldId id="413" r:id="rId12"/>
    <p:sldId id="429" r:id="rId13"/>
    <p:sldId id="428" r:id="rId14"/>
    <p:sldId id="432" r:id="rId15"/>
    <p:sldId id="418" r:id="rId16"/>
    <p:sldId id="433" r:id="rId17"/>
    <p:sldId id="3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66FF"/>
    <a:srgbClr val="0033CC"/>
    <a:srgbClr val="B40000"/>
    <a:srgbClr val="DFEDF8"/>
    <a:srgbClr val="DA3233"/>
    <a:srgbClr val="339933"/>
    <a:srgbClr val="239CD2"/>
    <a:srgbClr val="E52329"/>
    <a:srgbClr val="F7A8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9876" autoAdjust="0"/>
  </p:normalViewPr>
  <p:slideViewPr>
    <p:cSldViewPr snapToGrid="0" showGuides="1">
      <p:cViewPr varScale="1">
        <p:scale>
          <a:sx n="109" d="100"/>
          <a:sy n="109" d="100"/>
        </p:scale>
        <p:origin x="-78" y="-72"/>
      </p:cViewPr>
      <p:guideLst>
        <p:guide orient="horz" pos="2160"/>
        <p:guide orient="horz" pos="981"/>
        <p:guide orient="horz" pos="3990"/>
        <p:guide pos="2880"/>
        <p:guide pos="176"/>
        <p:guide pos="5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\О\с\н\о\в\н\о\й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\О\с\н\о\в\н\о\й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/>
        <c:gapWidth val="219"/>
        <c:overlap val="-27"/>
        <c:axId val="67675648"/>
        <c:axId val="67677184"/>
      </c:barChart>
      <c:catAx>
        <c:axId val="67675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77184"/>
        <c:crosses val="autoZero"/>
        <c:auto val="1"/>
        <c:lblAlgn val="ctr"/>
        <c:lblOffset val="100"/>
      </c:catAx>
      <c:valAx>
        <c:axId val="67677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612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386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9147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58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81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21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3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73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37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34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2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888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792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xmlns="" val="2691336637"/>
              </p:ext>
            </p:extLst>
          </p:nvPr>
        </p:nvGraphicFramePr>
        <p:xfrm>
          <a:off x="3194137" y="1578280"/>
          <a:ext cx="568472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2249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0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498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2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038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4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8049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9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2020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vk.com/rostovstat_161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facebook.com/&#1054;&#1088;&#1075;&#1072;&#1085;&#1080;&#1079;&#1072;&#1094;&#1080;&#1103;-&#1056;&#1086;&#1089;&#1090;&#1086;&#1074;&#1089;&#1090;&#1072;&#1090;-112572323424498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hyperlink" Target="https://www.instagram.com/rostovstat/" TargetMode="External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58577"/>
            <a:ext cx="8001000" cy="2387600"/>
          </a:xfrm>
        </p:spPr>
        <p:txBody>
          <a:bodyPr>
            <a:normAutofit/>
          </a:bodyPr>
          <a:lstStyle/>
          <a:p>
            <a:r>
              <a:rPr lang="ru-RU" dirty="0"/>
              <a:t>О ВСЕРОССИЙСКОЙ ПЕРЕПИСИ НАСЕЛЕНИЯ </a:t>
            </a:r>
            <a:br>
              <a:rPr lang="ru-RU" dirty="0"/>
            </a:br>
            <a:r>
              <a:rPr lang="ru-RU" dirty="0"/>
              <a:t>2020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051032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334623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5" name="Объект 6">
            <a:extLst>
              <a:ext uri="{FF2B5EF4-FFF2-40B4-BE49-F238E27FC236}">
                <a16:creationId xmlns:a16="http://schemas.microsoft.com/office/drawing/2014/main" xmlns="" id="{4FC1DFF1-BD72-EA4D-847B-4DD6548C9180}"/>
              </a:ext>
            </a:extLst>
          </p:cNvPr>
          <p:cNvSpPr txBox="1">
            <a:spLocks/>
          </p:cNvSpPr>
          <p:nvPr/>
        </p:nvSpPr>
        <p:spPr>
          <a:xfrm>
            <a:off x="7968446" y="3294905"/>
            <a:ext cx="1614508" cy="597138"/>
          </a:xfrm>
          <a:prstGeom prst="rect">
            <a:avLst/>
          </a:prstGeom>
        </p:spPr>
        <p:txBody>
          <a:bodyPr vert="horz" lIns="90968" tIns="45483" rIns="90968" bIns="4548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44" dirty="0">
                <a:latin typeface="Arial"/>
                <a:cs typeface="Arial"/>
              </a:rPr>
              <a:t>Образование</a:t>
            </a:r>
            <a:r>
              <a:rPr lang="ru-RU" sz="1232" dirty="0">
                <a:latin typeface="Arial"/>
                <a:cs typeface="Arial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49" y="1475214"/>
            <a:ext cx="85836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object 5"/>
          <p:cNvSpPr txBox="1"/>
          <p:nvPr/>
        </p:nvSpPr>
        <p:spPr>
          <a:xfrm>
            <a:off x="479480" y="668985"/>
            <a:ext cx="10978449" cy="414475"/>
          </a:xfrm>
          <a:prstGeom prst="rect">
            <a:avLst/>
          </a:prstGeom>
        </p:spPr>
        <p:txBody>
          <a:bodyPr vert="horz" wrap="square" lIns="0" tIns="14227" rIns="0" bIns="0" rtlCol="0">
            <a:spAutoFit/>
          </a:bodyPr>
          <a:lstStyle/>
          <a:p>
            <a:pPr marL="14227">
              <a:spcBef>
                <a:spcPts val="112"/>
              </a:spcBef>
            </a:pP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БЛОКИ ВОПРОСОВ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8120032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557243"/>
            <a:ext cx="6478016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ПЕРЕПИСЬ ЖИЛИЩНЫХ УСЛОВИЙ</a:t>
            </a:r>
          </a:p>
          <a:p>
            <a:r>
              <a:rPr lang="ru-RU" sz="197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будут спрашивать</a:t>
            </a:r>
            <a:endParaRPr lang="ru-RU" sz="1970" b="1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24" y="1664970"/>
            <a:ext cx="8229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276093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3460" y="581692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2" y="1156752"/>
            <a:ext cx="877887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84769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82385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694403"/>
            <a:ext cx="6478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АНОНИМНОСТЬ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27047" y="1557338"/>
            <a:ext cx="6691987" cy="4265621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не требуются,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обезличены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заполняются со слов опрашиваемых,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никаких документов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дохода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ru-RU" sz="2200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Собственность на жилье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Конфиденциальность</a:t>
            </a:r>
            <a:r>
              <a:rPr lang="ru-RU" sz="2200" dirty="0" smtClean="0"/>
              <a:t> полученной информации </a:t>
            </a:r>
            <a:r>
              <a:rPr lang="ru-RU" sz="2200" b="1" dirty="0">
                <a:solidFill>
                  <a:srgbClr val="C00000"/>
                </a:solidFill>
              </a:rPr>
              <a:t>гарантируется</a:t>
            </a:r>
            <a:r>
              <a:rPr lang="ru-RU" sz="2200" dirty="0" smtClean="0"/>
              <a:t>.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114" y="1623441"/>
            <a:ext cx="3175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34457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5201" y="2562870"/>
            <a:ext cx="4401164" cy="3793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730" y="4105342"/>
            <a:ext cx="3750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2235">
              <a:spcBef>
                <a:spcPts val="600"/>
              </a:spcBef>
              <a:spcAft>
                <a:spcPts val="300"/>
              </a:spcAft>
            </a:pPr>
            <a:r>
              <a:rPr lang="ru-RU" b="1" spc="-3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СЛОГАН</a:t>
            </a:r>
          </a:p>
        </p:txBody>
      </p:sp>
      <p:sp>
        <p:nvSpPr>
          <p:cNvPr id="14" name="object 129"/>
          <p:cNvSpPr txBox="1">
            <a:spLocks/>
          </p:cNvSpPr>
          <p:nvPr/>
        </p:nvSpPr>
        <p:spPr>
          <a:xfrm>
            <a:off x="307056" y="4388464"/>
            <a:ext cx="6770165" cy="5386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ru-RU" sz="3400" b="1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СОЗДАЕМ БУДУЩЕЕ!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79348" y="5032911"/>
            <a:ext cx="429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Перепись – уникальный источник знаний о нашем обществе.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«Цифровой профиль».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простой, но важный вклад в создание будущего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9348" y="430169"/>
            <a:ext cx="2601011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4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ЛОГОТИП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880634"/>
            <a:ext cx="4292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 отражает общенациональный масштаб переписи, транслирует идею о единстве российского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Силуэты четырех людей, держащихся за руки. Это классический символ семьи, где есть отец, мать, сын 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</a:t>
            </a:r>
            <a:endParaRPr lang="ru-RU" sz="1400" dirty="0">
              <a:solidFill>
                <a:srgbClr val="58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Линия, продолжающая знак логотипа, символизирует границу страны, связь людей между собой и путь, по которому они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72000" y="561457"/>
            <a:ext cx="2862072" cy="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EB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ИДЕЯ ЛОГОТИПА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30" y="1078738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2477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8714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79399" y="383955"/>
            <a:ext cx="8571993" cy="772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Запущен официальный сайт Всероссийской переписи населения  </a:t>
            </a:r>
            <a:r>
              <a:rPr lang="ru-RU" sz="1600" dirty="0" smtClean="0"/>
              <a:t>2020 года (ВПН-2020) </a:t>
            </a:r>
            <a:r>
              <a:rPr lang="en-US" sz="1800" u="sng" dirty="0" smtClean="0">
                <a:hlinkClick r:id="rId3"/>
              </a:rPr>
              <a:t>www</a:t>
            </a:r>
            <a:r>
              <a:rPr lang="ru-RU" sz="1800" u="sng" dirty="0">
                <a:hlinkClick r:id="rId3"/>
              </a:rPr>
              <a:t>.</a:t>
            </a:r>
            <a:r>
              <a:rPr lang="en-US" sz="1800" u="sng" dirty="0" err="1">
                <a:hlinkClick r:id="rId3"/>
              </a:rPr>
              <a:t>strana</a:t>
            </a:r>
            <a:r>
              <a:rPr lang="ru-RU" sz="1800" u="sng" dirty="0">
                <a:hlinkClick r:id="rId3"/>
              </a:rPr>
              <a:t>2020.</a:t>
            </a:r>
            <a:r>
              <a:rPr lang="en-US" sz="1800" u="sng" dirty="0" err="1" smtClean="0">
                <a:hlinkClick r:id="rId3"/>
              </a:rPr>
              <a:t>ru</a:t>
            </a:r>
            <a:r>
              <a:rPr lang="ru-RU" sz="1800" dirty="0" smtClean="0"/>
              <a:t>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8" y="991529"/>
            <a:ext cx="8162925" cy="55784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594827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6741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4690613"/>
            <a:ext cx="9144000" cy="2208297"/>
            <a:chOff x="0" y="4341814"/>
            <a:chExt cx="9144000" cy="2208297"/>
          </a:xfrm>
        </p:grpSpPr>
        <p:sp>
          <p:nvSpPr>
            <p:cNvPr id="3" name="TextBox 2"/>
            <p:cNvSpPr txBox="1"/>
            <p:nvPr/>
          </p:nvSpPr>
          <p:spPr>
            <a:xfrm>
              <a:off x="0" y="4341814"/>
              <a:ext cx="9144000" cy="2208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631825"/>
              <a:endParaRPr lang="ru-RU" sz="500" b="1" dirty="0" smtClean="0">
                <a:solidFill>
                  <a:srgbClr val="B40000"/>
                </a:solidFill>
              </a:endParaRPr>
            </a:p>
            <a:p>
              <a:pPr indent="631825"/>
              <a:r>
                <a:rPr lang="ru-RU" sz="2800" b="1" dirty="0" err="1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Ростовстат</a:t>
              </a:r>
              <a:r>
                <a:rPr lang="ru-RU" sz="2800" b="1" dirty="0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indent="631825"/>
              <a:r>
                <a:rPr lang="ru-RU" sz="1600" i="1" u="sng" dirty="0" smtClean="0">
                  <a:solidFill>
                    <a:schemeClr val="accent1">
                      <a:lumMod val="75000"/>
                    </a:schemeClr>
                  </a:solidFill>
                </a:rPr>
                <a:t>http</a:t>
              </a:r>
              <a:r>
                <a:rPr lang="ru-RU" sz="1600" i="1" u="sng" dirty="0">
                  <a:solidFill>
                    <a:schemeClr val="accent1">
                      <a:lumMod val="75000"/>
                    </a:schemeClr>
                  </a:solidFill>
                </a:rPr>
                <a:t>://rostov.gks.ru/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2"/>
                </a:rPr>
                <a:t>https://www.facebook.com/Организация-Ростовстат-112572323424498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https://vk.com/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3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_161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https://www.instagram.com/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4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/</a:t>
              </a:r>
              <a:endParaRPr lang="ru-RU" sz="1600" i="1" u="sng" dirty="0">
                <a:solidFill>
                  <a:srgbClr val="0033CC"/>
                </a:solidFill>
              </a:endParaRPr>
            </a:p>
            <a:p>
              <a:endParaRPr lang="ru-RU" i="1" dirty="0">
                <a:solidFill>
                  <a:srgbClr val="0033CC"/>
                </a:solidFill>
              </a:endParaRPr>
            </a:p>
          </p:txBody>
        </p:sp>
        <p:pic>
          <p:nvPicPr>
            <p:cNvPr id="4" name="Рисунок 3"/>
            <p:cNvPicPr/>
            <p:nvPr/>
          </p:nvPicPr>
          <p:blipFill>
            <a:blip r:embed="rId5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831" y="5543334"/>
              <a:ext cx="394335" cy="35941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3" descr="R:\311\Виктория\Монитор\эмблемы\инста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31" y="5904014"/>
              <a:ext cx="325755" cy="3238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noFill/>
              <a:miter lim="800000"/>
            </a:ln>
            <a:effectLst/>
            <a:extLst/>
          </p:spPr>
        </p:pic>
        <p:pic>
          <p:nvPicPr>
            <p:cNvPr id="6" name="Рисунок 5"/>
            <p:cNvPicPr/>
            <p:nvPr/>
          </p:nvPicPr>
          <p:blipFill>
            <a:blip r:embed="rId7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931" y="5205514"/>
              <a:ext cx="323850" cy="3238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 descr="Rosstat_color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5381" y="4606141"/>
              <a:ext cx="368300" cy="431800"/>
            </a:xfrm>
            <a:prstGeom prst="rect">
              <a:avLst/>
            </a:prstGeom>
          </p:spPr>
        </p:pic>
        <p:pic>
          <p:nvPicPr>
            <p:cNvPr id="8" name="Рисунок 7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0375" y="4574322"/>
              <a:ext cx="1646808" cy="158623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646" y="242012"/>
            <a:ext cx="1687354" cy="11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76546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1529" y="3610913"/>
            <a:ext cx="5015455" cy="646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l">
              <a:lnSpc>
                <a:spcPct val="100000"/>
              </a:lnSpc>
            </a:pPr>
            <a:r>
              <a:rPr lang="ru-RU" sz="21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ВПН-2020</a:t>
            </a:r>
            <a:r>
              <a:rPr lang="ru-RU" sz="2100" dirty="0">
                <a:cs typeface="Times New Roman" panose="02020603050405020304" pitchFamily="18" charset="0"/>
              </a:rPr>
              <a:t> – часть Всемирной </a:t>
            </a:r>
            <a:r>
              <a:rPr lang="ru-RU" sz="2100" dirty="0" smtClean="0">
                <a:cs typeface="Times New Roman" panose="02020603050405020304" pitchFamily="18" charset="0"/>
              </a:rPr>
              <a:t>программы</a:t>
            </a:r>
            <a:br>
              <a:rPr lang="ru-RU" sz="2100" dirty="0" smtClean="0">
                <a:cs typeface="Times New Roman" panose="02020603050405020304" pitchFamily="18" charset="0"/>
              </a:rPr>
            </a:br>
            <a:r>
              <a:rPr lang="ru-RU" sz="2100" dirty="0" smtClean="0">
                <a:cs typeface="Times New Roman" panose="02020603050405020304" pitchFamily="18" charset="0"/>
              </a:rPr>
              <a:t>переписей </a:t>
            </a:r>
            <a:r>
              <a:rPr lang="ru-RU" sz="2100" dirty="0">
                <a:cs typeface="Times New Roman" panose="02020603050405020304" pitchFamily="18" charset="0"/>
              </a:rPr>
              <a:t>раунда 2020 </a:t>
            </a:r>
            <a:r>
              <a:rPr lang="ru-RU" sz="2100" dirty="0" smtClean="0">
                <a:cs typeface="Times New Roman" panose="02020603050405020304" pitchFamily="18" charset="0"/>
              </a:rPr>
              <a:t>года</a:t>
            </a:r>
            <a:endParaRPr lang="ru-RU" sz="2100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4642" y="2336511"/>
            <a:ext cx="4644000" cy="540000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С 1 по 31 октября 2020 года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504761" y="388026"/>
            <a:ext cx="3401568" cy="906518"/>
            <a:chOff x="5504761" y="415458"/>
            <a:chExt cx="3401568" cy="90651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7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0628" y="1100516"/>
            <a:ext cx="7959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solidFill>
                  <a:srgbClr val="E52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Сроки проведения Всероссийской переписи населения 2020 года</a:t>
            </a:r>
            <a:endParaRPr lang="ru-RU" sz="2600" b="1" cap="all" dirty="0">
              <a:solidFill>
                <a:srgbClr val="E52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1529" y="4865548"/>
            <a:ext cx="4676623" cy="778089"/>
            <a:chOff x="983513" y="4865548"/>
            <a:chExt cx="4676623" cy="77808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83894" y="4865548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83513" y="5181972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01741" y="4953580"/>
              <a:ext cx="3858395" cy="62324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 </a:t>
              </a:r>
            </a:p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</a:t>
              </a:r>
              <a:endParaRPr lang="ru-RU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084" y="3434017"/>
            <a:ext cx="27495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875598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0107" y="2689127"/>
            <a:ext cx="4055669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rgbClr val="C00000"/>
              </a:buClr>
            </a:pPr>
            <a:r>
              <a:rPr lang="ru-RU" sz="1800" i="1" dirty="0"/>
              <a:t>Формирование официальной статистической информации </a:t>
            </a:r>
            <a:r>
              <a:rPr lang="ru-RU" sz="1800" i="1" dirty="0" smtClean="0"/>
              <a:t>о численности </a:t>
            </a:r>
            <a:r>
              <a:rPr lang="ru-RU" sz="1800" i="1" dirty="0"/>
              <a:t>и структуре населения</a:t>
            </a:r>
            <a:r>
              <a:rPr lang="ru-RU" sz="1800" i="1" dirty="0" smtClean="0"/>
              <a:t>, его </a:t>
            </a:r>
            <a:r>
              <a:rPr lang="ru-RU" sz="1800" i="1" dirty="0"/>
              <a:t>распределении по территории Российской Федерации в сочетании </a:t>
            </a:r>
            <a:r>
              <a:rPr lang="ru-RU" sz="1800" i="1" dirty="0" smtClean="0"/>
              <a:t>с </a:t>
            </a:r>
            <a:r>
              <a:rPr lang="ru-RU" sz="1800" i="1" dirty="0"/>
              <a:t>национальным и языковым составом населения, </a:t>
            </a:r>
            <a:r>
              <a:rPr lang="ru-RU" sz="1800" i="1" dirty="0" smtClean="0"/>
              <a:t>уровнем </a:t>
            </a:r>
            <a:r>
              <a:rPr lang="ru-RU" sz="1800" i="1" dirty="0"/>
              <a:t>образования </a:t>
            </a:r>
            <a:r>
              <a:rPr lang="ru-RU" sz="1800" i="1" dirty="0" smtClean="0"/>
              <a:t>и другими </a:t>
            </a:r>
            <a:r>
              <a:rPr lang="ru-RU" sz="1800" i="1" dirty="0"/>
              <a:t>социально-экономическими характеристиками</a:t>
            </a:r>
            <a:r>
              <a:rPr lang="ru-RU" sz="1800" i="1" dirty="0" smtClean="0"/>
              <a:t>.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000456" y="1534226"/>
            <a:ext cx="2160000" cy="540000"/>
            <a:chOff x="1201756" y="3775075"/>
            <a:chExt cx="8305800" cy="12954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201756" y="3775075"/>
              <a:ext cx="8305800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28" name="object 129"/>
            <p:cNvSpPr txBox="1">
              <a:spLocks/>
            </p:cNvSpPr>
            <p:nvPr/>
          </p:nvSpPr>
          <p:spPr>
            <a:xfrm>
              <a:off x="1993901" y="3938214"/>
              <a:ext cx="6705601" cy="928077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4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Цель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38304" y="1534226"/>
            <a:ext cx="3672000" cy="540000"/>
            <a:chOff x="194371" y="3775075"/>
            <a:chExt cx="14176917" cy="12954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201754" y="3775075"/>
              <a:ext cx="12231066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31" name="object 129"/>
            <p:cNvSpPr txBox="1">
              <a:spLocks/>
            </p:cNvSpPr>
            <p:nvPr/>
          </p:nvSpPr>
          <p:spPr>
            <a:xfrm>
              <a:off x="194371" y="3938216"/>
              <a:ext cx="14176917" cy="854244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>
                <a:spcBef>
                  <a:spcPts val="137"/>
                </a:spcBef>
              </a:pPr>
              <a:r>
                <a:rPr lang="ru-RU" sz="22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Основные принципы</a:t>
              </a:r>
              <a:endParaRPr lang="ru-RU" sz="22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79348" y="503321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Всероссийская перепись </a:t>
            </a:r>
            <a:r>
              <a:rPr lang="ru-RU" sz="28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населения 2020 </a:t>
            </a:r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года</a:t>
            </a:r>
            <a:endParaRPr lang="ru-RU" sz="34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4754623" y="2698111"/>
            <a:ext cx="4021077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/>
              <a:t>Всеобщность </a:t>
            </a:r>
            <a:r>
              <a:rPr lang="ru-RU" sz="1800" dirty="0"/>
              <a:t>охвата;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получение сведений непосредственно от населения;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самоопределение жителей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 </a:t>
            </a:r>
            <a:r>
              <a:rPr lang="ru-RU" sz="1800" dirty="0"/>
              <a:t>ответах на вопросы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без </a:t>
            </a:r>
            <a:r>
              <a:rPr lang="ru-RU" sz="1800" dirty="0"/>
              <a:t>предъявления каких-либо документов;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конфиденциальность полученной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9465603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31579" y="6204822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8819" y="286810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Ростовская область</a:t>
            </a:r>
            <a:endParaRPr lang="ru-RU" sz="32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47284" y="991529"/>
            <a:ext cx="7705076" cy="1114668"/>
            <a:chOff x="1281125" y="2810523"/>
            <a:chExt cx="8305800" cy="33597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281125" y="2810523"/>
              <a:ext cx="8305800" cy="335979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13" name="object 129"/>
            <p:cNvSpPr txBox="1">
              <a:spLocks/>
            </p:cNvSpPr>
            <p:nvPr/>
          </p:nvSpPr>
          <p:spPr>
            <a:xfrm>
              <a:off x="1533505" y="2977842"/>
              <a:ext cx="7801040" cy="2975109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6-е место по численности населения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среди 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субъектов Российской Федерации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(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на 01.01.2019 - 4202,3 тыс. человек</a:t>
              </a:r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)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4" descr="http://zsro.ru/img_content/map-insi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66" y="2260675"/>
            <a:ext cx="3966420" cy="39441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335232" y="3427206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352316" y="4374151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35236" y="5346814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35233" y="2338278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23214" y="2456261"/>
            <a:ext cx="233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12 городских округов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3214" y="3493345"/>
            <a:ext cx="26483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dirty="0"/>
              <a:t>43 муниципальных </a:t>
            </a:r>
            <a:endParaRPr lang="ru-RU" sz="2300" dirty="0" smtClean="0"/>
          </a:p>
          <a:p>
            <a:pPr algn="ctr"/>
            <a:r>
              <a:rPr lang="ru-RU" sz="2300" dirty="0" smtClean="0"/>
              <a:t>района</a:t>
            </a:r>
            <a:endParaRPr lang="ru-RU" sz="2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66817" y="4306347"/>
            <a:ext cx="25445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408 городских и сельских поселений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39829" y="5485860"/>
            <a:ext cx="23023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2266 сельских населенных </a:t>
            </a:r>
            <a:r>
              <a:rPr lang="ru-RU" sz="2300" dirty="0" smtClean="0"/>
              <a:t>пункта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17792570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3401" y="854178"/>
            <a:ext cx="707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Задачи подготовительного периода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707" y="1762179"/>
            <a:ext cx="5721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адресной базы помещений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707" y="2392281"/>
            <a:ext cx="6313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предварительной численности населения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6707" y="3321030"/>
            <a:ext cx="571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Наведение порядка в адресном хозяйстве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6707" y="3961272"/>
            <a:ext cx="58957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Переписное районирование – деление территорий населенных пунктов на счетные и переписные участки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5314388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6706" y="5314388"/>
            <a:ext cx="5123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Подбор переписного персонала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425576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332103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42034" y="2526476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42034" y="1770087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47349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6884" y="594015"/>
            <a:ext cx="289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кого будут</a:t>
            </a:r>
            <a:b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переписывать?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73323" y="340550"/>
            <a:ext cx="5547086" cy="6402568"/>
            <a:chOff x="2973323" y="340550"/>
            <a:chExt cx="5547086" cy="64025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17300"/>
            <a:stretch/>
          </p:blipFill>
          <p:spPr>
            <a:xfrm>
              <a:off x="2973323" y="340550"/>
              <a:ext cx="5547086" cy="640256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498080" y="6383006"/>
              <a:ext cx="758952" cy="22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059485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64097"/>
            <a:ext cx="2542032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42432" y="295954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3458" y="344612"/>
            <a:ext cx="5621337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0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270" y="586577"/>
            <a:ext cx="24477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можно</a:t>
            </a:r>
            <a:b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переписаться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99249" y="371134"/>
            <a:ext cx="135331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i="1" dirty="0" smtClean="0"/>
              <a:t>С </a:t>
            </a:r>
            <a:r>
              <a:rPr lang="ru-RU" sz="1000" b="1" i="1" dirty="0"/>
              <a:t>1 марта жители России будут </a:t>
            </a:r>
            <a:r>
              <a:rPr lang="ru-RU" sz="1000" b="1" i="1" dirty="0" smtClean="0"/>
              <a:t/>
            </a:r>
            <a:br>
              <a:rPr lang="ru-RU" sz="1000" b="1" i="1" dirty="0" smtClean="0"/>
            </a:br>
            <a:r>
              <a:rPr lang="ru-RU" sz="1000" b="1" i="1" dirty="0" smtClean="0"/>
              <a:t>пользоваться </a:t>
            </a:r>
            <a:r>
              <a:rPr lang="ru-RU" sz="1000" b="1" i="1" dirty="0"/>
              <a:t>порталом Gosuslugi.ru и </a:t>
            </a:r>
            <a:r>
              <a:rPr lang="ru-RU" sz="1000" b="1" i="1" dirty="0" smtClean="0"/>
              <a:t>сайтами </a:t>
            </a:r>
            <a:r>
              <a:rPr lang="ru-RU" sz="1000" b="1" i="1" dirty="0"/>
              <a:t>органов власти даже при нулевом и отрицательном </a:t>
            </a:r>
            <a:r>
              <a:rPr lang="ru-RU" sz="1000" b="1" i="1" dirty="0" smtClean="0"/>
              <a:t>балансе.</a:t>
            </a:r>
            <a:endParaRPr lang="ru-RU" sz="10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18891" y="344612"/>
            <a:ext cx="1404000" cy="1440000"/>
          </a:xfrm>
          <a:prstGeom prst="rect">
            <a:avLst/>
          </a:prstGeom>
          <a:solidFill>
            <a:srgbClr val="EA4B2E">
              <a:alpha val="10000"/>
            </a:srgb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3852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368334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892" y="566304"/>
            <a:ext cx="57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узнать переписчика?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7283" y="1657096"/>
            <a:ext cx="3759541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20247" y="1428452"/>
            <a:ext cx="4202430" cy="4985980"/>
            <a:chOff x="4520247" y="1428452"/>
            <a:chExt cx="4202430" cy="4985980"/>
          </a:xfrm>
        </p:grpSpPr>
        <p:sp>
          <p:nvSpPr>
            <p:cNvPr id="17" name="object 119"/>
            <p:cNvSpPr/>
            <p:nvPr/>
          </p:nvSpPr>
          <p:spPr>
            <a:xfrm>
              <a:off x="4520247" y="2546604"/>
              <a:ext cx="103505" cy="98425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" name="object 111"/>
            <p:cNvSpPr/>
            <p:nvPr/>
          </p:nvSpPr>
          <p:spPr>
            <a:xfrm>
              <a:off x="4520247" y="5124958"/>
              <a:ext cx="103505" cy="98425"/>
            </a:xfrm>
            <a:prstGeom prst="ellipse">
              <a:avLst/>
            </a:pr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" name="object 119"/>
            <p:cNvSpPr/>
            <p:nvPr/>
          </p:nvSpPr>
          <p:spPr>
            <a:xfrm>
              <a:off x="4520247" y="3827653"/>
              <a:ext cx="103505" cy="98425"/>
            </a:xfrm>
            <a:prstGeom prst="ellipse">
              <a:avLst/>
            </a:pr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" name="object 111"/>
            <p:cNvSpPr/>
            <p:nvPr/>
          </p:nvSpPr>
          <p:spPr>
            <a:xfrm>
              <a:off x="4520247" y="1522095"/>
              <a:ext cx="103505" cy="98425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4706229" y="1428452"/>
              <a:ext cx="4016448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Каждый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переписчик будет иметь документ — </a:t>
              </a:r>
              <a:r>
                <a:rPr lang="ru-RU" sz="1400" dirty="0">
                  <a:solidFill>
                    <a:srgbClr val="B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официальное удостоверение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которое он обязан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предъявить вместе с паспортом, чтобы сверить имя и фотографию. 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будут одеты в накидку со светоотражающими элементами. На нее будет наноситься логотип ВПН-2020. Для работы в темное время суток у них будет специальный фонарь.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Переписчикам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будет выдаваться сумка-портфель для хранения и переноски бумаг, планшета и других вещей. А также переписчика можно будет узнать по шарфу с логотипом ВПН-2020.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 вы всегда сможете получить подтверждение личности переписчика по контактным телефонам ближайшего переписного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пункта или в органах государственной статистики.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74457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9400" y="734835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Новации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849767" y="2070665"/>
            <a:ext cx="4355778" cy="3451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Акцент на участие в переписи через портал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Госуслуги.ру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Использование планшетов переписным персоналом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стационарных переписных пунктов, в том числе в помещениях многофункциональных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центров оказания государственных и муниципальных услуг (МФЦ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400" dirty="0" smtClean="0"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000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904746"/>
            <a:ext cx="10906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82923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</TotalTime>
  <Words>443</Words>
  <Application>Microsoft Office PowerPoint</Application>
  <PresentationFormat>Экран (4:3)</PresentationFormat>
  <Paragraphs>126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О ВСЕРОССИЙСКОЙ ПЕРЕПИСИ НАСЕЛЕНИЯ  2020 </vt:lpstr>
      <vt:lpstr>Слайд 2</vt:lpstr>
      <vt:lpstr>Всероссийская перепись населения 2020 года</vt:lpstr>
      <vt:lpstr>Ростовская область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ЛОГОТИП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New</cp:lastModifiedBy>
  <cp:revision>421</cp:revision>
  <dcterms:created xsi:type="dcterms:W3CDTF">2019-10-08T13:20:47Z</dcterms:created>
  <dcterms:modified xsi:type="dcterms:W3CDTF">2020-02-19T06:00:33Z</dcterms:modified>
</cp:coreProperties>
</file>