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2AE3B"/>
    <a:srgbClr val="00FF00"/>
    <a:srgbClr val="FF66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0907058842556"/>
          <c:y val="0.17694788856096857"/>
          <c:w val="0.60506271831553671"/>
          <c:h val="0.78040774107604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0"/>
              <c:layout>
                <c:manualLayout>
                  <c:x val="0.10215295899459793"/>
                  <c:y val="6.4960865334926163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aseline="0" dirty="0" smtClean="0">
                        <a:solidFill>
                          <a:srgbClr val="FF0000"/>
                        </a:solidFill>
                      </a:rPr>
                      <a:t>НДФЛ </a:t>
                    </a:r>
                    <a:r>
                      <a:rPr lang="ru-RU" sz="1800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69E58A78-FF13-4FA4-B48A-544F0F43FC29}" type="PERCENTAGE">
                      <a:rPr lang="en-US" sz="1800" baseline="0" dirty="0">
                        <a:solidFill>
                          <a:srgbClr val="FF0000"/>
                        </a:solidFill>
                      </a:rPr>
                      <a:pPr>
                        <a:defRPr sz="1800">
                          <a:solidFill>
                            <a:srgbClr val="FF0000"/>
                          </a:solidFill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xfrm>
                  <a:off x="7908818" y="2201753"/>
                  <a:ext cx="2971597" cy="612009"/>
                </a:xfrm>
                <a:solidFill>
                  <a:srgbClr val="92D050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7708"/>
                        <a:gd name="adj2" fmla="val 22196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70615936197618"/>
                      <c:h val="0.104472345502266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927827521173979E-2"/>
                  <c:y val="-4.8484371271773734E-3"/>
                </c:manualLayout>
              </c:layout>
              <c:spPr>
                <a:xfrm>
                  <a:off x="7181067" y="2883094"/>
                  <a:ext cx="1566325" cy="990349"/>
                </a:xfrm>
                <a:solidFill>
                  <a:srgbClr val="FFFF00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5963"/>
                        <a:gd name="adj2" fmla="val 1175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553507723897083"/>
                      <c:h val="0.1229516409519456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935483104566883E-2"/>
                  <c:y val="-0.1277128584886405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50800" dist="50800" dir="5400000" algn="ctr" rotWithShape="0">
                            <a:srgbClr val="7030A0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C054269-7386-4EAC-AAA9-7D434BE0C6C4}" type="CATEGORYNAME">
                      <a: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50800" dist="50800" dir="5400000" algn="ctr" rotWithShape="0">
                            <a:srgbClr val="7030A0"/>
                          </a:outerShdw>
                        </a:effectLst>
                      </a:rPr>
                      <a:pPr>
                        <a:defRPr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50800" dist="50800" dir="5400000" algn="ctr" rotWithShape="0">
                              <a:srgbClr val="7030A0"/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sz="20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50800" dist="50800" dir="5400000" algn="ctr" rotWithShape="0">
                            <a:srgbClr val="7030A0"/>
                          </a:outerShdw>
                        </a:effectLst>
                      </a:rPr>
                      <a:t>
</a:t>
                    </a:r>
                    <a:fld id="{BB9DC2D4-FE61-4672-A265-6F2417320109}" type="PERCENTAGE">
                      <a:rPr lang="ru-RU" sz="20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50800" dist="50800" dir="5400000" algn="ctr" rotWithShape="0">
                            <a:srgbClr val="7030A0"/>
                          </a:outerShdw>
                        </a:effectLst>
                      </a:rPr>
                      <a:pPr>
                        <a:defRPr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50800" dist="50800" dir="5400000" algn="ctr" rotWithShape="0">
                              <a:srgbClr val="7030A0"/>
                            </a:outerShdw>
                          </a:effectLst>
                        </a:defRPr>
                      </a:pPr>
                      <a:t>[ПРОЦЕНТ]</a:t>
                    </a:fld>
                    <a:endParaRPr lang="ru-RU" sz="2000" baseline="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50800" dist="50800" dir="5400000" algn="ctr" rotWithShape="0">
                          <a:srgbClr val="7030A0"/>
                        </a:outerShdw>
                      </a:effectLst>
                    </a:endParaRPr>
                  </a:p>
                </c:rich>
              </c:tx>
              <c:spPr>
                <a:xfrm>
                  <a:off x="7441247" y="6643089"/>
                  <a:ext cx="3050924" cy="1658663"/>
                </a:xfrm>
                <a:solidFill>
                  <a:srgbClr val="00FFFF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50800" dist="50800" dir="5400000" algn="ctr" rotWithShape="0">
                          <a:srgbClr val="7030A0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6491"/>
                        <a:gd name="adj2" fmla="val -9626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979107380341312"/>
                      <c:h val="0.174280192104373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9814783991078747"/>
                  <c:y val="4.3752779171740697E-3"/>
                </c:manualLayout>
              </c:layout>
              <c:spPr>
                <a:xfrm>
                  <a:off x="3357771" y="8179840"/>
                  <a:ext cx="2796265" cy="1337383"/>
                </a:xfrm>
                <a:solidFill>
                  <a:srgbClr val="FF66CC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5936"/>
                        <a:gd name="adj2" fmla="val -10792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64370353842409"/>
                      <c:h val="0.1405224537037442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9.3935427070549402E-2"/>
                  <c:y val="1.5767019566497677E-3"/>
                </c:manualLayout>
              </c:layout>
              <c:spPr>
                <a:solidFill>
                  <a:srgbClr val="00FF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-9.2512163024025929E-2"/>
                  <c:y val="-0.19732053392497023"/>
                </c:manualLayout>
              </c:layout>
              <c:spPr>
                <a:xfrm>
                  <a:off x="0" y="6621360"/>
                  <a:ext cx="2153282" cy="1783136"/>
                </a:xfrm>
                <a:solidFill>
                  <a:srgbClr val="FF0066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12AE3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955"/>
                        <a:gd name="adj2" fmla="val 4247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747099652017852"/>
                      <c:h val="0.1701872489241969"/>
                    </c:manualLayout>
                  </c15:layout>
                </c:ext>
              </c:extLst>
            </c:dLbl>
            <c:dLbl>
              <c:idx val="6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FF00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7E081B-593B-4574-9092-A9C09228A181}" type="CATEGORYNAME">
                      <a:rPr lang="ru-RU" sz="1800">
                        <a:solidFill>
                          <a:srgbClr val="FF0066"/>
                        </a:solidFill>
                      </a:rPr>
                      <a:pPr>
                        <a:defRPr sz="1800">
                          <a:solidFill>
                            <a:srgbClr val="FF0066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rgbClr val="FF0066"/>
                        </a:solidFill>
                      </a:rPr>
                      <a:t>
</a:t>
                    </a:r>
                    <a:fld id="{6F21B9C8-DE97-4973-8367-E86CC070CEC3}" type="PERCENTAGE">
                      <a:rPr lang="ru-RU" sz="1800" baseline="0">
                        <a:solidFill>
                          <a:srgbClr val="FF0066"/>
                        </a:solidFill>
                      </a:rPr>
                      <a:pPr>
                        <a:defRPr sz="1800">
                          <a:solidFill>
                            <a:srgbClr val="FF0066"/>
                          </a:solidFill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rgbClr val="FF0066"/>
                      </a:solidFill>
                    </a:endParaRPr>
                  </a:p>
                </c:rich>
              </c:tx>
              <c:spPr>
                <a:solidFill>
                  <a:srgbClr val="12AE3B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0304"/>
                        <a:gd name="adj2" fmla="val 73612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22759412690137235"/>
                  <c:y val="5.6968520260891449E-2"/>
                </c:manualLayout>
              </c:layout>
              <c:spPr>
                <a:xfrm>
                  <a:off x="851178" y="1717366"/>
                  <a:ext cx="2603488" cy="1460211"/>
                </a:xfrm>
                <a:solidFill>
                  <a:srgbClr val="FFC000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7494"/>
                        <a:gd name="adj2" fmla="val 3332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875812237288147"/>
                      <c:h val="0.13536921975662131"/>
                    </c:manualLayout>
                  </c15:layout>
                </c:ext>
              </c:extLst>
            </c:dLbl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    </c:v>
                </c:pt>
                <c:pt idx="1">
                  <c:v>Имущественный налог  </c:v>
                </c:pt>
                <c:pt idx="2">
                  <c:v>Земельный налог </c:v>
                </c:pt>
                <c:pt idx="3">
                  <c:v>Доходы от использования имущества </c:v>
                </c:pt>
                <c:pt idx="4">
                  <c:v>Штрафы  </c:v>
                </c:pt>
                <c:pt idx="5">
                  <c:v>Прочие неналоговые платежи    </c:v>
                </c:pt>
                <c:pt idx="6">
                  <c:v>Безвозмездные  </c:v>
                </c:pt>
                <c:pt idx="7">
                  <c:v>Единый сельскохозяйственный налог 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6884.9</c:v>
                </c:pt>
                <c:pt idx="1">
                  <c:v>4104.6000000000004</c:v>
                </c:pt>
                <c:pt idx="2">
                  <c:v>12811</c:v>
                </c:pt>
                <c:pt idx="3">
                  <c:v>567.29999999999995</c:v>
                </c:pt>
                <c:pt idx="4">
                  <c:v>71.900000000000006</c:v>
                </c:pt>
                <c:pt idx="5">
                  <c:v>23</c:v>
                </c:pt>
                <c:pt idx="6">
                  <c:v>15495.1</c:v>
                </c:pt>
                <c:pt idx="7">
                  <c:v>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97203323167859"/>
          <c:y val="1.6663238155074693E-2"/>
          <c:w val="0.7942545179757311"/>
          <c:h val="0.78976560333232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23679.4</c:v>
                </c:pt>
                <c:pt idx="1">
                  <c:v>23991.7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областные средства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9092.2000000000007</c:v>
                </c:pt>
                <c:pt idx="1">
                  <c:v>15495.1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1"/>
        <c:overlap val="100"/>
        <c:axId val="1490608528"/>
        <c:axId val="1490609072"/>
      </c:barChart>
      <c:catAx>
        <c:axId val="149060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0609072"/>
        <c:crosses val="autoZero"/>
        <c:auto val="1"/>
        <c:lblAlgn val="ctr"/>
        <c:lblOffset val="100"/>
        <c:noMultiLvlLbl val="0"/>
      </c:catAx>
      <c:valAx>
        <c:axId val="149060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0608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C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BC8D2-4A55-40EB-B612-2FDCF72368F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240532-5B3D-440A-BAAE-F54835EFD8F8}">
      <dgm:prSet phldrT="[Текст]"/>
      <dgm:spPr/>
      <dgm:t>
        <a:bodyPr/>
        <a:lstStyle/>
        <a:p>
          <a:r>
            <a:rPr lang="ru-RU" dirty="0" smtClean="0"/>
            <a:t>НДФЛ      6884,9 тыс. руб.</a:t>
          </a:r>
          <a:endParaRPr lang="ru-RU" dirty="0"/>
        </a:p>
      </dgm:t>
    </dgm:pt>
    <dgm:pt modelId="{7236B101-B859-42D8-8CA9-F6645E927FB1}" type="parTrans" cxnId="{AEFE46E9-8312-425C-AD5B-CA76BC556845}">
      <dgm:prSet/>
      <dgm:spPr/>
      <dgm:t>
        <a:bodyPr/>
        <a:lstStyle/>
        <a:p>
          <a:endParaRPr lang="ru-RU"/>
        </a:p>
      </dgm:t>
    </dgm:pt>
    <dgm:pt modelId="{701F50BD-6473-4620-8DEA-5729A64434F7}" type="sibTrans" cxnId="{AEFE46E9-8312-425C-AD5B-CA76BC556845}">
      <dgm:prSet custT="1"/>
      <dgm:spPr>
        <a:solidFill>
          <a:srgbClr val="FFFF00"/>
        </a:solidFill>
      </dgm:spPr>
      <dgm:t>
        <a:bodyPr/>
        <a:lstStyle/>
        <a:p>
          <a:r>
            <a:rPr lang="ru-RU" sz="2400" dirty="0" smtClean="0">
              <a:solidFill>
                <a:schemeClr val="accent1">
                  <a:lumMod val="75000"/>
                </a:schemeClr>
              </a:solidFill>
            </a:rPr>
            <a:t>Доходы от использования имущества 567,3 тыс. руб.</a:t>
          </a:r>
          <a:endParaRPr lang="ru-RU" sz="2400" dirty="0">
            <a:solidFill>
              <a:schemeClr val="accent1">
                <a:lumMod val="75000"/>
              </a:schemeClr>
            </a:solidFill>
          </a:endParaRPr>
        </a:p>
      </dgm:t>
    </dgm:pt>
    <dgm:pt modelId="{4241CC0F-191A-4975-8796-76D6C389AE8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dirty="0" smtClean="0"/>
            <a:t>Штрафы 71,9 тыс. руб.</a:t>
          </a:r>
          <a:endParaRPr lang="ru-RU" sz="2400" dirty="0"/>
        </a:p>
      </dgm:t>
    </dgm:pt>
    <dgm:pt modelId="{876AD9A0-3382-4460-90AD-4F822EFA0FCA}" type="parTrans" cxnId="{DC423888-32E2-447A-97A1-FE1ADA82F302}">
      <dgm:prSet/>
      <dgm:spPr/>
      <dgm:t>
        <a:bodyPr/>
        <a:lstStyle/>
        <a:p>
          <a:endParaRPr lang="ru-RU"/>
        </a:p>
      </dgm:t>
    </dgm:pt>
    <dgm:pt modelId="{FF2A2674-8B45-40AE-80B8-580CE3567D87}" type="sibTrans" cxnId="{DC423888-32E2-447A-97A1-FE1ADA82F30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 smtClean="0"/>
            <a:t>Единый </a:t>
          </a:r>
          <a:r>
            <a:rPr lang="ru-RU" sz="2400" dirty="0" err="1" smtClean="0"/>
            <a:t>сельскохозяйствнный</a:t>
          </a:r>
          <a:r>
            <a:rPr lang="ru-RU" sz="2400" dirty="0" smtClean="0"/>
            <a:t> налог </a:t>
          </a:r>
        </a:p>
        <a:p>
          <a:r>
            <a:rPr lang="ru-RU" sz="2400" dirty="0" smtClean="0"/>
            <a:t>640,0 тыс. руб</a:t>
          </a:r>
          <a:r>
            <a:rPr lang="ru-RU" sz="1800" dirty="0" smtClean="0"/>
            <a:t>.</a:t>
          </a:r>
          <a:endParaRPr lang="ru-RU" sz="1800" dirty="0"/>
        </a:p>
      </dgm:t>
    </dgm:pt>
    <dgm:pt modelId="{3F8D5BEC-EC3A-4438-B7A4-B85531E80DDA}">
      <dgm:prSet phldrT="[Текст]"/>
      <dgm:spPr/>
      <dgm:t>
        <a:bodyPr/>
        <a:lstStyle/>
        <a:p>
          <a:endParaRPr lang="ru-RU" dirty="0"/>
        </a:p>
      </dgm:t>
    </dgm:pt>
    <dgm:pt modelId="{A03596BD-88B8-40F1-BD6D-AE0AA30514DB}" type="parTrans" cxnId="{2CFF07F3-F0FB-40B2-9E89-FCF0B8D2252B}">
      <dgm:prSet/>
      <dgm:spPr/>
      <dgm:t>
        <a:bodyPr/>
        <a:lstStyle/>
        <a:p>
          <a:endParaRPr lang="ru-RU"/>
        </a:p>
      </dgm:t>
    </dgm:pt>
    <dgm:pt modelId="{71963588-E955-4547-86C8-4090B58A3B56}" type="sibTrans" cxnId="{2CFF07F3-F0FB-40B2-9E89-FCF0B8D2252B}">
      <dgm:prSet/>
      <dgm:spPr/>
      <dgm:t>
        <a:bodyPr/>
        <a:lstStyle/>
        <a:p>
          <a:endParaRPr lang="ru-RU"/>
        </a:p>
      </dgm:t>
    </dgm:pt>
    <dgm:pt modelId="{AABF5091-AC09-4B64-9B50-D2847F00992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dirty="0" smtClean="0"/>
            <a:t>Налог на имущество физических лиц</a:t>
          </a:r>
        </a:p>
        <a:p>
          <a:r>
            <a:rPr lang="ru-RU" sz="2400" dirty="0" smtClean="0"/>
            <a:t>4104,6 тыс. руб.</a:t>
          </a:r>
          <a:endParaRPr lang="ru-RU" sz="2400" dirty="0"/>
        </a:p>
      </dgm:t>
    </dgm:pt>
    <dgm:pt modelId="{6DECF6B7-A877-461B-A69F-CAB7E38CF703}" type="parTrans" cxnId="{942F63F9-0E52-4E70-B55B-8A01D5000554}">
      <dgm:prSet/>
      <dgm:spPr/>
      <dgm:t>
        <a:bodyPr/>
        <a:lstStyle/>
        <a:p>
          <a:endParaRPr lang="ru-RU"/>
        </a:p>
      </dgm:t>
    </dgm:pt>
    <dgm:pt modelId="{E2C3167F-121E-4CEF-B856-488BC7219E19}" type="sibTrans" cxnId="{942F63F9-0E52-4E70-B55B-8A01D5000554}">
      <dgm:prSet/>
      <dgm:spPr/>
      <dgm:t>
        <a:bodyPr/>
        <a:lstStyle/>
        <a:p>
          <a:r>
            <a:rPr lang="ru-RU" dirty="0" smtClean="0"/>
            <a:t>Земельный налог</a:t>
          </a:r>
        </a:p>
        <a:p>
          <a:r>
            <a:rPr lang="ru-RU" dirty="0" smtClean="0"/>
            <a:t>12811,0 тыс. руб.</a:t>
          </a:r>
          <a:endParaRPr lang="ru-RU" dirty="0"/>
        </a:p>
      </dgm:t>
    </dgm:pt>
    <dgm:pt modelId="{6904E9DC-2462-40EA-9E89-463B4BAC151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/>
            <a:t>НДФЛ</a:t>
          </a:r>
        </a:p>
        <a:p>
          <a:r>
            <a:rPr lang="ru-RU" sz="2400" dirty="0" smtClean="0"/>
            <a:t> 6884,9 тыс. руб.</a:t>
          </a:r>
          <a:endParaRPr lang="ru-RU" sz="2400" dirty="0"/>
        </a:p>
      </dgm:t>
    </dgm:pt>
    <dgm:pt modelId="{11E22C60-A82B-443D-8CC2-53B993C08EEC}" type="parTrans" cxnId="{79F85C91-A2DB-43AF-B2B8-4683506204C9}">
      <dgm:prSet/>
      <dgm:spPr/>
      <dgm:t>
        <a:bodyPr/>
        <a:lstStyle/>
        <a:p>
          <a:endParaRPr lang="ru-RU"/>
        </a:p>
      </dgm:t>
    </dgm:pt>
    <dgm:pt modelId="{2240B179-59B8-4154-ABFA-43439546FCCD}" type="sibTrans" cxnId="{79F85C91-A2DB-43AF-B2B8-4683506204C9}">
      <dgm:prSet/>
      <dgm:spPr>
        <a:solidFill>
          <a:srgbClr val="12AE3B"/>
        </a:solidFill>
      </dgm:spPr>
      <dgm:t>
        <a:bodyPr/>
        <a:lstStyle/>
        <a:p>
          <a:r>
            <a:rPr lang="ru-RU" dirty="0" smtClean="0"/>
            <a:t>Безвозмездные поступления</a:t>
          </a:r>
        </a:p>
        <a:p>
          <a:r>
            <a:rPr lang="ru-RU" dirty="0" smtClean="0"/>
            <a:t>15495,1 тыс. руб.</a:t>
          </a:r>
          <a:endParaRPr lang="ru-RU" dirty="0"/>
        </a:p>
      </dgm:t>
    </dgm:pt>
    <dgm:pt modelId="{A1ED242A-DD72-4512-B7DE-ABB5D56D6EB4}" type="pres">
      <dgm:prSet presAssocID="{767BC8D2-4A55-40EB-B612-2FDCF72368F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8FB42A-0B24-4376-903D-5A71B1252A69}" type="pres">
      <dgm:prSet presAssocID="{24240532-5B3D-440A-BAAE-F54835EFD8F8}" presName="composite" presStyleCnt="0"/>
      <dgm:spPr/>
    </dgm:pt>
    <dgm:pt modelId="{2992B6E1-186B-442B-A5B6-FD05605917EA}" type="pres">
      <dgm:prSet presAssocID="{24240532-5B3D-440A-BAAE-F54835EFD8F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F7277-FEA6-420A-B3B8-E4170D6044DD}" type="pres">
      <dgm:prSet presAssocID="{24240532-5B3D-440A-BAAE-F54835EFD8F8}" presName="Childtext1" presStyleLbl="revTx" presStyleIdx="0" presStyleCnt="4" custFlipHor="0" custScaleX="30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8BE75-2F1C-4486-A76B-1D4CC2524894}" type="pres">
      <dgm:prSet presAssocID="{24240532-5B3D-440A-BAAE-F54835EFD8F8}" presName="BalanceSpacing" presStyleCnt="0"/>
      <dgm:spPr/>
    </dgm:pt>
    <dgm:pt modelId="{848B7969-DF4B-43F9-A017-CBCB4DC8064E}" type="pres">
      <dgm:prSet presAssocID="{24240532-5B3D-440A-BAAE-F54835EFD8F8}" presName="BalanceSpacing1" presStyleCnt="0"/>
      <dgm:spPr/>
    </dgm:pt>
    <dgm:pt modelId="{AFC1A1CC-2894-42E4-B1F2-16A3F605481E}" type="pres">
      <dgm:prSet presAssocID="{701F50BD-6473-4620-8DEA-5729A64434F7}" presName="Accent1Text" presStyleLbl="node1" presStyleIdx="1" presStyleCnt="8" custScaleX="100986" custLinFactNeighborX="-57361" custLinFactNeighborY="82828"/>
      <dgm:spPr/>
      <dgm:t>
        <a:bodyPr/>
        <a:lstStyle/>
        <a:p>
          <a:endParaRPr lang="ru-RU"/>
        </a:p>
      </dgm:t>
    </dgm:pt>
    <dgm:pt modelId="{50B9F90F-D948-4B6C-A654-92554D938810}" type="pres">
      <dgm:prSet presAssocID="{701F50BD-6473-4620-8DEA-5729A64434F7}" presName="spaceBetweenRectangles" presStyleCnt="0"/>
      <dgm:spPr/>
    </dgm:pt>
    <dgm:pt modelId="{139DB2D3-2C1C-4A86-8424-920BCC03A843}" type="pres">
      <dgm:prSet presAssocID="{4241CC0F-191A-4975-8796-76D6C389AE85}" presName="composite" presStyleCnt="0"/>
      <dgm:spPr/>
    </dgm:pt>
    <dgm:pt modelId="{D7E6659E-89A1-4FE1-8727-6500924941A8}" type="pres">
      <dgm:prSet presAssocID="{4241CC0F-191A-4975-8796-76D6C389AE85}" presName="Parent1" presStyleLbl="node1" presStyleIdx="2" presStyleCnt="8" custScaleX="100100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53F07-B8E7-4FF2-926C-7738DED626A1}" type="pres">
      <dgm:prSet presAssocID="{4241CC0F-191A-4975-8796-76D6C389AE8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6513C-8CCB-49D5-A822-7AC3E762E765}" type="pres">
      <dgm:prSet presAssocID="{4241CC0F-191A-4975-8796-76D6C389AE85}" presName="BalanceSpacing" presStyleCnt="0"/>
      <dgm:spPr/>
    </dgm:pt>
    <dgm:pt modelId="{FDD562FE-7887-4AA7-973D-AB7AA01B7AB1}" type="pres">
      <dgm:prSet presAssocID="{4241CC0F-191A-4975-8796-76D6C389AE85}" presName="BalanceSpacing1" presStyleCnt="0"/>
      <dgm:spPr/>
    </dgm:pt>
    <dgm:pt modelId="{52836BBD-CAF1-4F98-8BB0-64DE2033249C}" type="pres">
      <dgm:prSet presAssocID="{FF2A2674-8B45-40AE-80B8-580CE3567D87}" presName="Accent1Text" presStyleLbl="node1" presStyleIdx="3" presStyleCnt="8" custScaleX="98379" custLinFactNeighborX="1184" custLinFactNeighborY="-151"/>
      <dgm:spPr/>
      <dgm:t>
        <a:bodyPr/>
        <a:lstStyle/>
        <a:p>
          <a:endParaRPr lang="ru-RU"/>
        </a:p>
      </dgm:t>
    </dgm:pt>
    <dgm:pt modelId="{89240408-4DBA-4E06-B53D-4ECA7BE5C662}" type="pres">
      <dgm:prSet presAssocID="{FF2A2674-8B45-40AE-80B8-580CE3567D87}" presName="spaceBetweenRectangles" presStyleCnt="0"/>
      <dgm:spPr/>
    </dgm:pt>
    <dgm:pt modelId="{C9318965-448E-40B7-9031-3777157A0BB1}" type="pres">
      <dgm:prSet presAssocID="{AABF5091-AC09-4B64-9B50-D2847F009922}" presName="composite" presStyleCnt="0"/>
      <dgm:spPr/>
    </dgm:pt>
    <dgm:pt modelId="{5C1B4F2F-1ECD-4299-8100-5AB2CA24C4D9}" type="pres">
      <dgm:prSet presAssocID="{AABF5091-AC09-4B64-9B50-D2847F009922}" presName="Parent1" presStyleLbl="node1" presStyleIdx="4" presStyleCnt="8" custLinFactNeighborX="4551" custLinFactNeighborY="-1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1CE21-75AD-46EE-9B4F-9E5503FD6F39}" type="pres">
      <dgm:prSet presAssocID="{AABF5091-AC09-4B64-9B50-D2847F009922}" presName="Childtext1" presStyleLbl="revTx" presStyleIdx="2" presStyleCnt="4" custFlipHor="1" custScaleX="110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6B4A1-C43F-4041-AE73-95DA354AE886}" type="pres">
      <dgm:prSet presAssocID="{AABF5091-AC09-4B64-9B50-D2847F009922}" presName="BalanceSpacing" presStyleCnt="0"/>
      <dgm:spPr/>
    </dgm:pt>
    <dgm:pt modelId="{C9CAB9AB-C031-429A-AA1C-DB9C8233524D}" type="pres">
      <dgm:prSet presAssocID="{AABF5091-AC09-4B64-9B50-D2847F009922}" presName="BalanceSpacing1" presStyleCnt="0"/>
      <dgm:spPr/>
    </dgm:pt>
    <dgm:pt modelId="{2DB229A4-7CB5-401A-A635-96C036DDDC00}" type="pres">
      <dgm:prSet presAssocID="{E2C3167F-121E-4CEF-B856-488BC7219E19}" presName="Accent1Text" presStyleLbl="node1" presStyleIdx="5" presStyleCnt="8" custLinFactNeighborX="-908" custLinFactNeighborY="-1431"/>
      <dgm:spPr/>
      <dgm:t>
        <a:bodyPr/>
        <a:lstStyle/>
        <a:p>
          <a:endParaRPr lang="ru-RU"/>
        </a:p>
      </dgm:t>
    </dgm:pt>
    <dgm:pt modelId="{C35904B1-EE9C-44C4-975C-ACA72C94EB7C}" type="pres">
      <dgm:prSet presAssocID="{E2C3167F-121E-4CEF-B856-488BC7219E19}" presName="spaceBetweenRectangles" presStyleCnt="0"/>
      <dgm:spPr/>
    </dgm:pt>
    <dgm:pt modelId="{1D68FA71-CA89-4BD1-8798-78F20E130A77}" type="pres">
      <dgm:prSet presAssocID="{6904E9DC-2462-40EA-9E89-463B4BAC1519}" presName="composite" presStyleCnt="0"/>
      <dgm:spPr/>
    </dgm:pt>
    <dgm:pt modelId="{200D1978-FEC3-4096-A662-539D266BA788}" type="pres">
      <dgm:prSet presAssocID="{6904E9DC-2462-40EA-9E89-463B4BAC1519}" presName="Parent1" presStyleLbl="node1" presStyleIdx="6" presStyleCnt="8" custScaleX="107250" custLinFactY="-100000" custLinFactNeighborX="58129" custLinFactNeighborY="-1553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4CE07-769C-4277-8C87-FF891F6796A4}" type="pres">
      <dgm:prSet presAssocID="{6904E9DC-2462-40EA-9E89-463B4BAC1519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10C6D93-9109-45A3-8F70-78496FDE7577}" type="pres">
      <dgm:prSet presAssocID="{6904E9DC-2462-40EA-9E89-463B4BAC1519}" presName="BalanceSpacing" presStyleCnt="0"/>
      <dgm:spPr/>
    </dgm:pt>
    <dgm:pt modelId="{A2C90E45-DD3F-4870-A157-638F92C9D180}" type="pres">
      <dgm:prSet presAssocID="{6904E9DC-2462-40EA-9E89-463B4BAC1519}" presName="BalanceSpacing1" presStyleCnt="0"/>
      <dgm:spPr/>
    </dgm:pt>
    <dgm:pt modelId="{B208E252-0F5B-47C7-8980-11047D2543DC}" type="pres">
      <dgm:prSet presAssocID="{2240B179-59B8-4154-ABFA-43439546FCCD}" presName="Accent1Text" presStyleLbl="node1" presStyleIdx="7" presStyleCnt="8" custScaleX="112392" custLinFactX="-65164" custLinFactY="-100000" custLinFactNeighborX="-100000" custLinFactNeighborY="-153841"/>
      <dgm:spPr/>
      <dgm:t>
        <a:bodyPr/>
        <a:lstStyle/>
        <a:p>
          <a:endParaRPr lang="ru-RU"/>
        </a:p>
      </dgm:t>
    </dgm:pt>
  </dgm:ptLst>
  <dgm:cxnLst>
    <dgm:cxn modelId="{942F63F9-0E52-4E70-B55B-8A01D5000554}" srcId="{767BC8D2-4A55-40EB-B612-2FDCF72368F3}" destId="{AABF5091-AC09-4B64-9B50-D2847F009922}" srcOrd="2" destOrd="0" parTransId="{6DECF6B7-A877-461B-A69F-CAB7E38CF703}" sibTransId="{E2C3167F-121E-4CEF-B856-488BC7219E19}"/>
    <dgm:cxn modelId="{429B43AD-D750-4BB9-A4B0-1CB411C0B65F}" type="presOf" srcId="{FF2A2674-8B45-40AE-80B8-580CE3567D87}" destId="{52836BBD-CAF1-4F98-8BB0-64DE2033249C}" srcOrd="0" destOrd="0" presId="urn:microsoft.com/office/officeart/2008/layout/AlternatingHexagons"/>
    <dgm:cxn modelId="{C47E5E34-D9FA-4ED2-BEF4-67038405FDE3}" type="presOf" srcId="{767BC8D2-4A55-40EB-B612-2FDCF72368F3}" destId="{A1ED242A-DD72-4512-B7DE-ABB5D56D6EB4}" srcOrd="0" destOrd="0" presId="urn:microsoft.com/office/officeart/2008/layout/AlternatingHexagons"/>
    <dgm:cxn modelId="{50CB8088-292F-4C0A-B7BC-B0BF7C155A7C}" type="presOf" srcId="{6904E9DC-2462-40EA-9E89-463B4BAC1519}" destId="{200D1978-FEC3-4096-A662-539D266BA788}" srcOrd="0" destOrd="0" presId="urn:microsoft.com/office/officeart/2008/layout/AlternatingHexagons"/>
    <dgm:cxn modelId="{5BC8DEFF-EB19-423B-9033-A7DF53BB0426}" type="presOf" srcId="{E2C3167F-121E-4CEF-B856-488BC7219E19}" destId="{2DB229A4-7CB5-401A-A635-96C036DDDC00}" srcOrd="0" destOrd="0" presId="urn:microsoft.com/office/officeart/2008/layout/AlternatingHexagons"/>
    <dgm:cxn modelId="{967AF50D-95B6-4C57-89C8-74EA23C9C24B}" type="presOf" srcId="{701F50BD-6473-4620-8DEA-5729A64434F7}" destId="{AFC1A1CC-2894-42E4-B1F2-16A3F605481E}" srcOrd="0" destOrd="0" presId="urn:microsoft.com/office/officeart/2008/layout/AlternatingHexagons"/>
    <dgm:cxn modelId="{81D4FE40-5D6F-483D-ABB3-94151FE23622}" type="presOf" srcId="{3F8D5BEC-EC3A-4438-B7A4-B85531E80DDA}" destId="{35453F07-B8E7-4FF2-926C-7738DED626A1}" srcOrd="0" destOrd="0" presId="urn:microsoft.com/office/officeart/2008/layout/AlternatingHexagons"/>
    <dgm:cxn modelId="{AEFE46E9-8312-425C-AD5B-CA76BC556845}" srcId="{767BC8D2-4A55-40EB-B612-2FDCF72368F3}" destId="{24240532-5B3D-440A-BAAE-F54835EFD8F8}" srcOrd="0" destOrd="0" parTransId="{7236B101-B859-42D8-8CA9-F6645E927FB1}" sibTransId="{701F50BD-6473-4620-8DEA-5729A64434F7}"/>
    <dgm:cxn modelId="{2BA9E944-378C-4550-A405-7EB162DD069B}" type="presOf" srcId="{24240532-5B3D-440A-BAAE-F54835EFD8F8}" destId="{2992B6E1-186B-442B-A5B6-FD05605917EA}" srcOrd="0" destOrd="0" presId="urn:microsoft.com/office/officeart/2008/layout/AlternatingHexagons"/>
    <dgm:cxn modelId="{79F85C91-A2DB-43AF-B2B8-4683506204C9}" srcId="{767BC8D2-4A55-40EB-B612-2FDCF72368F3}" destId="{6904E9DC-2462-40EA-9E89-463B4BAC1519}" srcOrd="3" destOrd="0" parTransId="{11E22C60-A82B-443D-8CC2-53B993C08EEC}" sibTransId="{2240B179-59B8-4154-ABFA-43439546FCCD}"/>
    <dgm:cxn modelId="{74F61236-1ED2-4F4F-B847-0BB7C5CCE56B}" type="presOf" srcId="{AABF5091-AC09-4B64-9B50-D2847F009922}" destId="{5C1B4F2F-1ECD-4299-8100-5AB2CA24C4D9}" srcOrd="0" destOrd="0" presId="urn:microsoft.com/office/officeart/2008/layout/AlternatingHexagons"/>
    <dgm:cxn modelId="{DC423888-32E2-447A-97A1-FE1ADA82F302}" srcId="{767BC8D2-4A55-40EB-B612-2FDCF72368F3}" destId="{4241CC0F-191A-4975-8796-76D6C389AE85}" srcOrd="1" destOrd="0" parTransId="{876AD9A0-3382-4460-90AD-4F822EFA0FCA}" sibTransId="{FF2A2674-8B45-40AE-80B8-580CE3567D87}"/>
    <dgm:cxn modelId="{2CFF07F3-F0FB-40B2-9E89-FCF0B8D2252B}" srcId="{4241CC0F-191A-4975-8796-76D6C389AE85}" destId="{3F8D5BEC-EC3A-4438-B7A4-B85531E80DDA}" srcOrd="0" destOrd="0" parTransId="{A03596BD-88B8-40F1-BD6D-AE0AA30514DB}" sibTransId="{71963588-E955-4547-86C8-4090B58A3B56}"/>
    <dgm:cxn modelId="{D88F89DE-92F1-4ECD-9C03-3DEEE2C37043}" type="presOf" srcId="{2240B179-59B8-4154-ABFA-43439546FCCD}" destId="{B208E252-0F5B-47C7-8980-11047D2543DC}" srcOrd="0" destOrd="0" presId="urn:microsoft.com/office/officeart/2008/layout/AlternatingHexagons"/>
    <dgm:cxn modelId="{279CE816-DB20-4632-8FD2-C8EF11C91C99}" type="presOf" srcId="{4241CC0F-191A-4975-8796-76D6C389AE85}" destId="{D7E6659E-89A1-4FE1-8727-6500924941A8}" srcOrd="0" destOrd="0" presId="urn:microsoft.com/office/officeart/2008/layout/AlternatingHexagons"/>
    <dgm:cxn modelId="{209315BE-3260-4BFC-8FFF-673AA4C9356D}" type="presParOf" srcId="{A1ED242A-DD72-4512-B7DE-ABB5D56D6EB4}" destId="{6F8FB42A-0B24-4376-903D-5A71B1252A69}" srcOrd="0" destOrd="0" presId="urn:microsoft.com/office/officeart/2008/layout/AlternatingHexagons"/>
    <dgm:cxn modelId="{9321CA29-5904-4BE0-AF35-67160723E704}" type="presParOf" srcId="{6F8FB42A-0B24-4376-903D-5A71B1252A69}" destId="{2992B6E1-186B-442B-A5B6-FD05605917EA}" srcOrd="0" destOrd="0" presId="urn:microsoft.com/office/officeart/2008/layout/AlternatingHexagons"/>
    <dgm:cxn modelId="{C4E743F2-6F38-4697-ABD0-8DB139F53794}" type="presParOf" srcId="{6F8FB42A-0B24-4376-903D-5A71B1252A69}" destId="{9E9F7277-FEA6-420A-B3B8-E4170D6044DD}" srcOrd="1" destOrd="0" presId="urn:microsoft.com/office/officeart/2008/layout/AlternatingHexagons"/>
    <dgm:cxn modelId="{944256B4-69D0-4626-8A48-6DD69E74D52E}" type="presParOf" srcId="{6F8FB42A-0B24-4376-903D-5A71B1252A69}" destId="{5FD8BE75-2F1C-4486-A76B-1D4CC2524894}" srcOrd="2" destOrd="0" presId="urn:microsoft.com/office/officeart/2008/layout/AlternatingHexagons"/>
    <dgm:cxn modelId="{F0E4A352-66ED-41A1-A3DA-B8505831B3B3}" type="presParOf" srcId="{6F8FB42A-0B24-4376-903D-5A71B1252A69}" destId="{848B7969-DF4B-43F9-A017-CBCB4DC8064E}" srcOrd="3" destOrd="0" presId="urn:microsoft.com/office/officeart/2008/layout/AlternatingHexagons"/>
    <dgm:cxn modelId="{233D0B93-4257-42D5-9871-0429B56DC2EF}" type="presParOf" srcId="{6F8FB42A-0B24-4376-903D-5A71B1252A69}" destId="{AFC1A1CC-2894-42E4-B1F2-16A3F605481E}" srcOrd="4" destOrd="0" presId="urn:microsoft.com/office/officeart/2008/layout/AlternatingHexagons"/>
    <dgm:cxn modelId="{20E999FD-6183-4D3B-A3B0-F48B04346D09}" type="presParOf" srcId="{A1ED242A-DD72-4512-B7DE-ABB5D56D6EB4}" destId="{50B9F90F-D948-4B6C-A654-92554D938810}" srcOrd="1" destOrd="0" presId="urn:microsoft.com/office/officeart/2008/layout/AlternatingHexagons"/>
    <dgm:cxn modelId="{30BD9017-0DFD-42AD-9E51-4E6806204EAF}" type="presParOf" srcId="{A1ED242A-DD72-4512-B7DE-ABB5D56D6EB4}" destId="{139DB2D3-2C1C-4A86-8424-920BCC03A843}" srcOrd="2" destOrd="0" presId="urn:microsoft.com/office/officeart/2008/layout/AlternatingHexagons"/>
    <dgm:cxn modelId="{B5421DEA-1BDD-4504-9940-C592D57B2420}" type="presParOf" srcId="{139DB2D3-2C1C-4A86-8424-920BCC03A843}" destId="{D7E6659E-89A1-4FE1-8727-6500924941A8}" srcOrd="0" destOrd="0" presId="urn:microsoft.com/office/officeart/2008/layout/AlternatingHexagons"/>
    <dgm:cxn modelId="{AA464EAE-F1AF-4151-B48F-9702F083998A}" type="presParOf" srcId="{139DB2D3-2C1C-4A86-8424-920BCC03A843}" destId="{35453F07-B8E7-4FF2-926C-7738DED626A1}" srcOrd="1" destOrd="0" presId="urn:microsoft.com/office/officeart/2008/layout/AlternatingHexagons"/>
    <dgm:cxn modelId="{69EF249C-142E-4438-833B-74956E71C04A}" type="presParOf" srcId="{139DB2D3-2C1C-4A86-8424-920BCC03A843}" destId="{8A16513C-8CCB-49D5-A822-7AC3E762E765}" srcOrd="2" destOrd="0" presId="urn:microsoft.com/office/officeart/2008/layout/AlternatingHexagons"/>
    <dgm:cxn modelId="{457B8631-6AAD-4658-BAFA-B6417AE37564}" type="presParOf" srcId="{139DB2D3-2C1C-4A86-8424-920BCC03A843}" destId="{FDD562FE-7887-4AA7-973D-AB7AA01B7AB1}" srcOrd="3" destOrd="0" presId="urn:microsoft.com/office/officeart/2008/layout/AlternatingHexagons"/>
    <dgm:cxn modelId="{7B30905C-412D-402D-96C5-D8EB792EADCF}" type="presParOf" srcId="{139DB2D3-2C1C-4A86-8424-920BCC03A843}" destId="{52836BBD-CAF1-4F98-8BB0-64DE2033249C}" srcOrd="4" destOrd="0" presId="urn:microsoft.com/office/officeart/2008/layout/AlternatingHexagons"/>
    <dgm:cxn modelId="{6E0048AD-FC5F-42FA-AE71-FD520CA9FABD}" type="presParOf" srcId="{A1ED242A-DD72-4512-B7DE-ABB5D56D6EB4}" destId="{89240408-4DBA-4E06-B53D-4ECA7BE5C662}" srcOrd="3" destOrd="0" presId="urn:microsoft.com/office/officeart/2008/layout/AlternatingHexagons"/>
    <dgm:cxn modelId="{296F5F45-7F28-4908-A6D3-B0210DBD4EF8}" type="presParOf" srcId="{A1ED242A-DD72-4512-B7DE-ABB5D56D6EB4}" destId="{C9318965-448E-40B7-9031-3777157A0BB1}" srcOrd="4" destOrd="0" presId="urn:microsoft.com/office/officeart/2008/layout/AlternatingHexagons"/>
    <dgm:cxn modelId="{EDA43594-E512-4133-A634-18895E6F79C2}" type="presParOf" srcId="{C9318965-448E-40B7-9031-3777157A0BB1}" destId="{5C1B4F2F-1ECD-4299-8100-5AB2CA24C4D9}" srcOrd="0" destOrd="0" presId="urn:microsoft.com/office/officeart/2008/layout/AlternatingHexagons"/>
    <dgm:cxn modelId="{28FFACA9-0FCF-444A-9EE8-8E67FC755ABC}" type="presParOf" srcId="{C9318965-448E-40B7-9031-3777157A0BB1}" destId="{E001CE21-75AD-46EE-9B4F-9E5503FD6F39}" srcOrd="1" destOrd="0" presId="urn:microsoft.com/office/officeart/2008/layout/AlternatingHexagons"/>
    <dgm:cxn modelId="{03A02E4A-A002-4338-92DD-DB6D0DB6426D}" type="presParOf" srcId="{C9318965-448E-40B7-9031-3777157A0BB1}" destId="{F206B4A1-C43F-4041-AE73-95DA354AE886}" srcOrd="2" destOrd="0" presId="urn:microsoft.com/office/officeart/2008/layout/AlternatingHexagons"/>
    <dgm:cxn modelId="{33BB3B58-295A-4621-AF00-B48A4A505901}" type="presParOf" srcId="{C9318965-448E-40B7-9031-3777157A0BB1}" destId="{C9CAB9AB-C031-429A-AA1C-DB9C8233524D}" srcOrd="3" destOrd="0" presId="urn:microsoft.com/office/officeart/2008/layout/AlternatingHexagons"/>
    <dgm:cxn modelId="{DE3C87F5-6299-40EB-A2CB-B28F94B05B6F}" type="presParOf" srcId="{C9318965-448E-40B7-9031-3777157A0BB1}" destId="{2DB229A4-7CB5-401A-A635-96C036DDDC00}" srcOrd="4" destOrd="0" presId="urn:microsoft.com/office/officeart/2008/layout/AlternatingHexagons"/>
    <dgm:cxn modelId="{C4E1ACD9-6CCA-4FE5-A316-524D8AE36BBA}" type="presParOf" srcId="{A1ED242A-DD72-4512-B7DE-ABB5D56D6EB4}" destId="{C35904B1-EE9C-44C4-975C-ACA72C94EB7C}" srcOrd="5" destOrd="0" presId="urn:microsoft.com/office/officeart/2008/layout/AlternatingHexagons"/>
    <dgm:cxn modelId="{5063326D-DA90-4A58-A7EC-63E5D26DA78A}" type="presParOf" srcId="{A1ED242A-DD72-4512-B7DE-ABB5D56D6EB4}" destId="{1D68FA71-CA89-4BD1-8798-78F20E130A77}" srcOrd="6" destOrd="0" presId="urn:microsoft.com/office/officeart/2008/layout/AlternatingHexagons"/>
    <dgm:cxn modelId="{0DA48FF5-415B-4A37-A707-E5E7D272F179}" type="presParOf" srcId="{1D68FA71-CA89-4BD1-8798-78F20E130A77}" destId="{200D1978-FEC3-4096-A662-539D266BA788}" srcOrd="0" destOrd="0" presId="urn:microsoft.com/office/officeart/2008/layout/AlternatingHexagons"/>
    <dgm:cxn modelId="{20C540A7-CA9C-4D48-B3F0-DB05D1862DD4}" type="presParOf" srcId="{1D68FA71-CA89-4BD1-8798-78F20E130A77}" destId="{5B84CE07-769C-4277-8C87-FF891F6796A4}" srcOrd="1" destOrd="0" presId="urn:microsoft.com/office/officeart/2008/layout/AlternatingHexagons"/>
    <dgm:cxn modelId="{826A8A94-3FD6-4B53-9D2D-74B43612BC7A}" type="presParOf" srcId="{1D68FA71-CA89-4BD1-8798-78F20E130A77}" destId="{810C6D93-9109-45A3-8F70-78496FDE7577}" srcOrd="2" destOrd="0" presId="urn:microsoft.com/office/officeart/2008/layout/AlternatingHexagons"/>
    <dgm:cxn modelId="{F7AEFB87-80E9-41E3-AFAB-EEF22BD03EB6}" type="presParOf" srcId="{1D68FA71-CA89-4BD1-8798-78F20E130A77}" destId="{A2C90E45-DD3F-4870-A157-638F92C9D180}" srcOrd="3" destOrd="0" presId="urn:microsoft.com/office/officeart/2008/layout/AlternatingHexagons"/>
    <dgm:cxn modelId="{8489154D-9F0B-42C5-8810-2E33B19E6B12}" type="presParOf" srcId="{1D68FA71-CA89-4BD1-8798-78F20E130A77}" destId="{B208E252-0F5B-47C7-8980-11047D2543D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5BB1B-6E42-4C87-9FB2-5E9C884EE0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DDDB2-3ECC-40B1-97C3-11CB4F6FB76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Дотация на выравнивание бюджетной обеспеченности  -  5160,7 тыс. руб.</a:t>
          </a:r>
          <a:endParaRPr lang="ru-RU" sz="2800" dirty="0">
            <a:solidFill>
              <a:srgbClr val="FF0000"/>
            </a:solidFill>
          </a:endParaRPr>
        </a:p>
      </dgm:t>
    </dgm:pt>
    <dgm:pt modelId="{29D5A318-BC45-4495-8358-C013A78D3D8F}" type="parTrans" cxnId="{53F44ACB-3592-4BC4-BC74-756F806710DB}">
      <dgm:prSet/>
      <dgm:spPr/>
      <dgm:t>
        <a:bodyPr/>
        <a:lstStyle/>
        <a:p>
          <a:endParaRPr lang="ru-RU"/>
        </a:p>
      </dgm:t>
    </dgm:pt>
    <dgm:pt modelId="{0B819B3D-D366-47BC-8D5F-54B04176500C}" type="sibTrans" cxnId="{53F44ACB-3592-4BC4-BC74-756F806710DB}">
      <dgm:prSet/>
      <dgm:spPr/>
      <dgm:t>
        <a:bodyPr/>
        <a:lstStyle/>
        <a:p>
          <a:endParaRPr lang="ru-RU"/>
        </a:p>
      </dgm:t>
    </dgm:pt>
    <dgm:pt modelId="{22135B50-07F0-4E07-B848-FA3F4924080D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Прочие субсидии                  -    2592,1 тыс. руб.</a:t>
          </a:r>
          <a:endParaRPr lang="ru-RU" sz="2800" dirty="0">
            <a:solidFill>
              <a:srgbClr val="FF0000"/>
            </a:solidFill>
          </a:endParaRPr>
        </a:p>
      </dgm:t>
    </dgm:pt>
    <dgm:pt modelId="{70A0A963-596F-4365-9E49-6560BE674F7B}" type="parTrans" cxnId="{42B17ACD-44A0-49EF-B651-D228BC3236C5}">
      <dgm:prSet/>
      <dgm:spPr/>
      <dgm:t>
        <a:bodyPr/>
        <a:lstStyle/>
        <a:p>
          <a:endParaRPr lang="ru-RU"/>
        </a:p>
      </dgm:t>
    </dgm:pt>
    <dgm:pt modelId="{F023E48E-54B8-40E4-A658-7176FEF28923}" type="sibTrans" cxnId="{42B17ACD-44A0-49EF-B651-D228BC3236C5}">
      <dgm:prSet/>
      <dgm:spPr/>
      <dgm:t>
        <a:bodyPr/>
        <a:lstStyle/>
        <a:p>
          <a:endParaRPr lang="ru-RU"/>
        </a:p>
      </dgm:t>
    </dgm:pt>
    <dgm:pt modelId="{DC7DABB7-2E6C-4576-862F-9A21B7E9FA4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Субвенции бюджетам сельских поселений   -   0,2 тыс. руб.</a:t>
          </a:r>
          <a:endParaRPr lang="ru-RU" sz="2800" dirty="0">
            <a:solidFill>
              <a:srgbClr val="FF0000"/>
            </a:solidFill>
          </a:endParaRPr>
        </a:p>
      </dgm:t>
    </dgm:pt>
    <dgm:pt modelId="{704B3F34-B618-43C2-9FC8-0265C569A9A2}" type="parTrans" cxnId="{4EC9D0E3-106B-46F1-905E-CB11B873758B}">
      <dgm:prSet/>
      <dgm:spPr/>
      <dgm:t>
        <a:bodyPr/>
        <a:lstStyle/>
        <a:p>
          <a:endParaRPr lang="ru-RU"/>
        </a:p>
      </dgm:t>
    </dgm:pt>
    <dgm:pt modelId="{90F65C5B-A48A-4316-9B71-63B73EAEC61C}" type="sibTrans" cxnId="{4EC9D0E3-106B-46F1-905E-CB11B873758B}">
      <dgm:prSet/>
      <dgm:spPr/>
      <dgm:t>
        <a:bodyPr/>
        <a:lstStyle/>
        <a:p>
          <a:endParaRPr lang="ru-RU"/>
        </a:p>
      </dgm:t>
    </dgm:pt>
    <dgm:pt modelId="{12620B9B-B2B7-4BD3-9807-575511FE185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Иные межбюджетные трансферты        7742,1  тыс. руб.</a:t>
          </a:r>
          <a:endParaRPr lang="ru-RU" sz="2800" dirty="0">
            <a:solidFill>
              <a:srgbClr val="FF0000"/>
            </a:solidFill>
          </a:endParaRPr>
        </a:p>
      </dgm:t>
    </dgm:pt>
    <dgm:pt modelId="{5A061953-EDEA-451D-9895-A32659D8D17A}" type="parTrans" cxnId="{9FD0AB08-32D4-4F08-B8F6-D5FF14F82D69}">
      <dgm:prSet/>
      <dgm:spPr/>
      <dgm:t>
        <a:bodyPr/>
        <a:lstStyle/>
        <a:p>
          <a:endParaRPr lang="ru-RU"/>
        </a:p>
      </dgm:t>
    </dgm:pt>
    <dgm:pt modelId="{69617AF6-04FF-4BA7-8608-5C792AB71061}" type="sibTrans" cxnId="{9FD0AB08-32D4-4F08-B8F6-D5FF14F82D69}">
      <dgm:prSet/>
      <dgm:spPr/>
      <dgm:t>
        <a:bodyPr/>
        <a:lstStyle/>
        <a:p>
          <a:endParaRPr lang="ru-RU"/>
        </a:p>
      </dgm:t>
    </dgm:pt>
    <dgm:pt modelId="{017F2C2D-C6C6-41C1-8F7D-4A411E49B77F}" type="pres">
      <dgm:prSet presAssocID="{A685BB1B-6E42-4C87-9FB2-5E9C884EE0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122591-DD3C-4EB2-94F1-CB7CF0412F0D}" type="pres">
      <dgm:prSet presAssocID="{4D6DDDB2-3ECC-40B1-97C3-11CB4F6FB766}" presName="parentLin" presStyleCnt="0"/>
      <dgm:spPr/>
    </dgm:pt>
    <dgm:pt modelId="{1C35B073-0499-46AD-ACAE-A32BF91889BB}" type="pres">
      <dgm:prSet presAssocID="{4D6DDDB2-3ECC-40B1-97C3-11CB4F6FB7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67399C6-84AC-4639-8CFC-2C4F30500E65}" type="pres">
      <dgm:prSet presAssocID="{4D6DDDB2-3ECC-40B1-97C3-11CB4F6FB766}" presName="parentText" presStyleLbl="node1" presStyleIdx="0" presStyleCnt="4" custScaleY="307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939D-45FE-47E2-B67E-79EA853AE841}" type="pres">
      <dgm:prSet presAssocID="{4D6DDDB2-3ECC-40B1-97C3-11CB4F6FB766}" presName="negativeSpace" presStyleCnt="0"/>
      <dgm:spPr/>
    </dgm:pt>
    <dgm:pt modelId="{FA0528BE-90AE-4D8A-A1FA-D5A6B4875B5A}" type="pres">
      <dgm:prSet presAssocID="{4D6DDDB2-3ECC-40B1-97C3-11CB4F6FB766}" presName="childText" presStyleLbl="conFgAcc1" presStyleIdx="0" presStyleCnt="4">
        <dgm:presLayoutVars>
          <dgm:bulletEnabled val="1"/>
        </dgm:presLayoutVars>
      </dgm:prSet>
      <dgm:spPr/>
    </dgm:pt>
    <dgm:pt modelId="{77251A22-AA97-4794-95EC-2688EE7C7BB2}" type="pres">
      <dgm:prSet presAssocID="{0B819B3D-D366-47BC-8D5F-54B04176500C}" presName="spaceBetweenRectangles" presStyleCnt="0"/>
      <dgm:spPr/>
    </dgm:pt>
    <dgm:pt modelId="{5CE960FF-11A6-4AA7-80B9-3504716E1109}" type="pres">
      <dgm:prSet presAssocID="{22135B50-07F0-4E07-B848-FA3F4924080D}" presName="parentLin" presStyleCnt="0"/>
      <dgm:spPr/>
    </dgm:pt>
    <dgm:pt modelId="{83DADC0F-97E2-4454-876A-6DC6E12761CC}" type="pres">
      <dgm:prSet presAssocID="{22135B50-07F0-4E07-B848-FA3F4924080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B12F36C-776A-4060-9C70-07CC897FC607}" type="pres">
      <dgm:prSet presAssocID="{22135B50-07F0-4E07-B848-FA3F4924080D}" presName="parentText" presStyleLbl="node1" presStyleIdx="1" presStyleCnt="4" custScaleY="292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22254-A4CC-4C93-9145-2E976D3A6ED2}" type="pres">
      <dgm:prSet presAssocID="{22135B50-07F0-4E07-B848-FA3F4924080D}" presName="negativeSpace" presStyleCnt="0"/>
      <dgm:spPr/>
    </dgm:pt>
    <dgm:pt modelId="{CBA112A0-D436-4FBA-A1AC-FE81E4A70D99}" type="pres">
      <dgm:prSet presAssocID="{22135B50-07F0-4E07-B848-FA3F4924080D}" presName="childText" presStyleLbl="conFgAcc1" presStyleIdx="1" presStyleCnt="4">
        <dgm:presLayoutVars>
          <dgm:bulletEnabled val="1"/>
        </dgm:presLayoutVars>
      </dgm:prSet>
      <dgm:spPr/>
    </dgm:pt>
    <dgm:pt modelId="{5B25A1BC-3491-48B3-9EE7-C2A71381BDAB}" type="pres">
      <dgm:prSet presAssocID="{F023E48E-54B8-40E4-A658-7176FEF28923}" presName="spaceBetweenRectangles" presStyleCnt="0"/>
      <dgm:spPr/>
    </dgm:pt>
    <dgm:pt modelId="{CE8187F6-9580-43C0-8E23-B64C53CC56AA}" type="pres">
      <dgm:prSet presAssocID="{DC7DABB7-2E6C-4576-862F-9A21B7E9FA44}" presName="parentLin" presStyleCnt="0"/>
      <dgm:spPr/>
    </dgm:pt>
    <dgm:pt modelId="{59EDB276-4A2D-495A-8F08-4B07774376C6}" type="pres">
      <dgm:prSet presAssocID="{DC7DABB7-2E6C-4576-862F-9A21B7E9FA4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F71FED7-750B-431D-B9E9-C6257F5E17AF}" type="pres">
      <dgm:prSet presAssocID="{DC7DABB7-2E6C-4576-862F-9A21B7E9FA44}" presName="parentText" presStyleLbl="node1" presStyleIdx="2" presStyleCnt="4" custScaleY="336299" custLinFactNeighborX="-3948" custLinFactNeighborY="-4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86343-28C5-47BB-ABE0-0AB086904475}" type="pres">
      <dgm:prSet presAssocID="{DC7DABB7-2E6C-4576-862F-9A21B7E9FA44}" presName="negativeSpace" presStyleCnt="0"/>
      <dgm:spPr/>
    </dgm:pt>
    <dgm:pt modelId="{EE380BA5-6774-44C8-A338-3C1F326C7BEC}" type="pres">
      <dgm:prSet presAssocID="{DC7DABB7-2E6C-4576-862F-9A21B7E9FA44}" presName="childText" presStyleLbl="conFgAcc1" presStyleIdx="2" presStyleCnt="4" custLinFactY="148120" custLinFactNeighborY="200000">
        <dgm:presLayoutVars>
          <dgm:bulletEnabled val="1"/>
        </dgm:presLayoutVars>
      </dgm:prSet>
      <dgm:spPr/>
    </dgm:pt>
    <dgm:pt modelId="{B51E2376-00E4-41A2-B30E-200621DBEAE1}" type="pres">
      <dgm:prSet presAssocID="{90F65C5B-A48A-4316-9B71-63B73EAEC61C}" presName="spaceBetweenRectangles" presStyleCnt="0"/>
      <dgm:spPr/>
    </dgm:pt>
    <dgm:pt modelId="{2A9E698D-1E5D-451E-AD15-1F3BC991AE9B}" type="pres">
      <dgm:prSet presAssocID="{12620B9B-B2B7-4BD3-9807-575511FE185F}" presName="parentLin" presStyleCnt="0"/>
      <dgm:spPr/>
    </dgm:pt>
    <dgm:pt modelId="{56E8CE83-3583-452F-8CDF-495F1391D291}" type="pres">
      <dgm:prSet presAssocID="{12620B9B-B2B7-4BD3-9807-575511FE185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20F0F89-45CC-469B-960F-2E13DD917526}" type="pres">
      <dgm:prSet presAssocID="{12620B9B-B2B7-4BD3-9807-575511FE185F}" presName="parentText" presStyleLbl="node1" presStyleIdx="3" presStyleCnt="4" custScaleX="96805" custScaleY="317814" custLinFactNeighborX="11841" custLinFactNeighborY="8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F5D98-E01C-4DEE-B79E-284C8037C065}" type="pres">
      <dgm:prSet presAssocID="{12620B9B-B2B7-4BD3-9807-575511FE185F}" presName="negativeSpace" presStyleCnt="0"/>
      <dgm:spPr/>
    </dgm:pt>
    <dgm:pt modelId="{0460B756-19F6-491E-BE38-AD9C2AD4A708}" type="pres">
      <dgm:prSet presAssocID="{12620B9B-B2B7-4BD3-9807-575511FE1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FD0AB08-32D4-4F08-B8F6-D5FF14F82D69}" srcId="{A685BB1B-6E42-4C87-9FB2-5E9C884EE0DC}" destId="{12620B9B-B2B7-4BD3-9807-575511FE185F}" srcOrd="3" destOrd="0" parTransId="{5A061953-EDEA-451D-9895-A32659D8D17A}" sibTransId="{69617AF6-04FF-4BA7-8608-5C792AB71061}"/>
    <dgm:cxn modelId="{01039FE6-F951-43F0-9FAA-B12C38C1CA7A}" type="presOf" srcId="{4D6DDDB2-3ECC-40B1-97C3-11CB4F6FB766}" destId="{1C35B073-0499-46AD-ACAE-A32BF91889BB}" srcOrd="0" destOrd="0" presId="urn:microsoft.com/office/officeart/2005/8/layout/list1"/>
    <dgm:cxn modelId="{D27E86F2-8321-4902-8C10-BCC2782AC80C}" type="presOf" srcId="{4D6DDDB2-3ECC-40B1-97C3-11CB4F6FB766}" destId="{167399C6-84AC-4639-8CFC-2C4F30500E65}" srcOrd="1" destOrd="0" presId="urn:microsoft.com/office/officeart/2005/8/layout/list1"/>
    <dgm:cxn modelId="{702822D2-9310-4FF3-9950-71415A756408}" type="presOf" srcId="{DC7DABB7-2E6C-4576-862F-9A21B7E9FA44}" destId="{59EDB276-4A2D-495A-8F08-4B07774376C6}" srcOrd="0" destOrd="0" presId="urn:microsoft.com/office/officeart/2005/8/layout/list1"/>
    <dgm:cxn modelId="{64271157-84FF-4791-B321-4AE962BE9474}" type="presOf" srcId="{22135B50-07F0-4E07-B848-FA3F4924080D}" destId="{83DADC0F-97E2-4454-876A-6DC6E12761CC}" srcOrd="0" destOrd="0" presId="urn:microsoft.com/office/officeart/2005/8/layout/list1"/>
    <dgm:cxn modelId="{42B17ACD-44A0-49EF-B651-D228BC3236C5}" srcId="{A685BB1B-6E42-4C87-9FB2-5E9C884EE0DC}" destId="{22135B50-07F0-4E07-B848-FA3F4924080D}" srcOrd="1" destOrd="0" parTransId="{70A0A963-596F-4365-9E49-6560BE674F7B}" sibTransId="{F023E48E-54B8-40E4-A658-7176FEF28923}"/>
    <dgm:cxn modelId="{B0B0ACA1-598A-4C40-8560-893B6774A269}" type="presOf" srcId="{12620B9B-B2B7-4BD3-9807-575511FE185F}" destId="{56E8CE83-3583-452F-8CDF-495F1391D291}" srcOrd="0" destOrd="0" presId="urn:microsoft.com/office/officeart/2005/8/layout/list1"/>
    <dgm:cxn modelId="{2A6F07E3-FBF0-46AF-9A0A-C9852F22B0CB}" type="presOf" srcId="{A685BB1B-6E42-4C87-9FB2-5E9C884EE0DC}" destId="{017F2C2D-C6C6-41C1-8F7D-4A411E49B77F}" srcOrd="0" destOrd="0" presId="urn:microsoft.com/office/officeart/2005/8/layout/list1"/>
    <dgm:cxn modelId="{AD848E55-8EE9-470C-A984-A8BB3116C54B}" type="presOf" srcId="{22135B50-07F0-4E07-B848-FA3F4924080D}" destId="{FB12F36C-776A-4060-9C70-07CC897FC607}" srcOrd="1" destOrd="0" presId="urn:microsoft.com/office/officeart/2005/8/layout/list1"/>
    <dgm:cxn modelId="{53F44ACB-3592-4BC4-BC74-756F806710DB}" srcId="{A685BB1B-6E42-4C87-9FB2-5E9C884EE0DC}" destId="{4D6DDDB2-3ECC-40B1-97C3-11CB4F6FB766}" srcOrd="0" destOrd="0" parTransId="{29D5A318-BC45-4495-8358-C013A78D3D8F}" sibTransId="{0B819B3D-D366-47BC-8D5F-54B04176500C}"/>
    <dgm:cxn modelId="{3020E6E0-3C2A-4280-A3EA-8B9D69782A74}" type="presOf" srcId="{DC7DABB7-2E6C-4576-862F-9A21B7E9FA44}" destId="{2F71FED7-750B-431D-B9E9-C6257F5E17AF}" srcOrd="1" destOrd="0" presId="urn:microsoft.com/office/officeart/2005/8/layout/list1"/>
    <dgm:cxn modelId="{4890F1A7-AD9D-4B6E-8C1C-A67083A35D94}" type="presOf" srcId="{12620B9B-B2B7-4BD3-9807-575511FE185F}" destId="{B20F0F89-45CC-469B-960F-2E13DD917526}" srcOrd="1" destOrd="0" presId="urn:microsoft.com/office/officeart/2005/8/layout/list1"/>
    <dgm:cxn modelId="{4EC9D0E3-106B-46F1-905E-CB11B873758B}" srcId="{A685BB1B-6E42-4C87-9FB2-5E9C884EE0DC}" destId="{DC7DABB7-2E6C-4576-862F-9A21B7E9FA44}" srcOrd="2" destOrd="0" parTransId="{704B3F34-B618-43C2-9FC8-0265C569A9A2}" sibTransId="{90F65C5B-A48A-4316-9B71-63B73EAEC61C}"/>
    <dgm:cxn modelId="{5ADBB274-5350-4DA2-BC0B-049AFD3911C0}" type="presParOf" srcId="{017F2C2D-C6C6-41C1-8F7D-4A411E49B77F}" destId="{95122591-DD3C-4EB2-94F1-CB7CF0412F0D}" srcOrd="0" destOrd="0" presId="urn:microsoft.com/office/officeart/2005/8/layout/list1"/>
    <dgm:cxn modelId="{7B1697A3-FC9E-44B1-8D62-F16E7DF5DDD2}" type="presParOf" srcId="{95122591-DD3C-4EB2-94F1-CB7CF0412F0D}" destId="{1C35B073-0499-46AD-ACAE-A32BF91889BB}" srcOrd="0" destOrd="0" presId="urn:microsoft.com/office/officeart/2005/8/layout/list1"/>
    <dgm:cxn modelId="{DADD67C7-B7F9-4515-A4D4-4975AB92E28B}" type="presParOf" srcId="{95122591-DD3C-4EB2-94F1-CB7CF0412F0D}" destId="{167399C6-84AC-4639-8CFC-2C4F30500E65}" srcOrd="1" destOrd="0" presId="urn:microsoft.com/office/officeart/2005/8/layout/list1"/>
    <dgm:cxn modelId="{DED77C7B-D711-4957-A4D2-495218219A1E}" type="presParOf" srcId="{017F2C2D-C6C6-41C1-8F7D-4A411E49B77F}" destId="{217D939D-45FE-47E2-B67E-79EA853AE841}" srcOrd="1" destOrd="0" presId="urn:microsoft.com/office/officeart/2005/8/layout/list1"/>
    <dgm:cxn modelId="{18913D1B-B596-4D0F-A503-08A8B9A2F702}" type="presParOf" srcId="{017F2C2D-C6C6-41C1-8F7D-4A411E49B77F}" destId="{FA0528BE-90AE-4D8A-A1FA-D5A6B4875B5A}" srcOrd="2" destOrd="0" presId="urn:microsoft.com/office/officeart/2005/8/layout/list1"/>
    <dgm:cxn modelId="{068F0AB5-096E-431E-8C98-963F1C818C02}" type="presParOf" srcId="{017F2C2D-C6C6-41C1-8F7D-4A411E49B77F}" destId="{77251A22-AA97-4794-95EC-2688EE7C7BB2}" srcOrd="3" destOrd="0" presId="urn:microsoft.com/office/officeart/2005/8/layout/list1"/>
    <dgm:cxn modelId="{9D580700-677A-41A4-A401-D013EBE83575}" type="presParOf" srcId="{017F2C2D-C6C6-41C1-8F7D-4A411E49B77F}" destId="{5CE960FF-11A6-4AA7-80B9-3504716E1109}" srcOrd="4" destOrd="0" presId="urn:microsoft.com/office/officeart/2005/8/layout/list1"/>
    <dgm:cxn modelId="{A805C067-4AFA-4D22-BC65-E419305F3AB0}" type="presParOf" srcId="{5CE960FF-11A6-4AA7-80B9-3504716E1109}" destId="{83DADC0F-97E2-4454-876A-6DC6E12761CC}" srcOrd="0" destOrd="0" presId="urn:microsoft.com/office/officeart/2005/8/layout/list1"/>
    <dgm:cxn modelId="{FFE2A176-FAF5-471B-B470-909C7FA6113C}" type="presParOf" srcId="{5CE960FF-11A6-4AA7-80B9-3504716E1109}" destId="{FB12F36C-776A-4060-9C70-07CC897FC607}" srcOrd="1" destOrd="0" presId="urn:microsoft.com/office/officeart/2005/8/layout/list1"/>
    <dgm:cxn modelId="{5C9D78DF-70B1-42D7-B174-3A8CDE6F2518}" type="presParOf" srcId="{017F2C2D-C6C6-41C1-8F7D-4A411E49B77F}" destId="{65E22254-A4CC-4C93-9145-2E976D3A6ED2}" srcOrd="5" destOrd="0" presId="urn:microsoft.com/office/officeart/2005/8/layout/list1"/>
    <dgm:cxn modelId="{92C9A5A3-9CA1-4F12-89E8-8746077FA07A}" type="presParOf" srcId="{017F2C2D-C6C6-41C1-8F7D-4A411E49B77F}" destId="{CBA112A0-D436-4FBA-A1AC-FE81E4A70D99}" srcOrd="6" destOrd="0" presId="urn:microsoft.com/office/officeart/2005/8/layout/list1"/>
    <dgm:cxn modelId="{7316D9DE-F998-4A85-B1DD-58C7AEE0B6AF}" type="presParOf" srcId="{017F2C2D-C6C6-41C1-8F7D-4A411E49B77F}" destId="{5B25A1BC-3491-48B3-9EE7-C2A71381BDAB}" srcOrd="7" destOrd="0" presId="urn:microsoft.com/office/officeart/2005/8/layout/list1"/>
    <dgm:cxn modelId="{EC221C4A-A4A3-4EE9-BF65-77E4ADB10538}" type="presParOf" srcId="{017F2C2D-C6C6-41C1-8F7D-4A411E49B77F}" destId="{CE8187F6-9580-43C0-8E23-B64C53CC56AA}" srcOrd="8" destOrd="0" presId="urn:microsoft.com/office/officeart/2005/8/layout/list1"/>
    <dgm:cxn modelId="{1F6ADBC1-D263-41C7-A110-6812AF0E96A7}" type="presParOf" srcId="{CE8187F6-9580-43C0-8E23-B64C53CC56AA}" destId="{59EDB276-4A2D-495A-8F08-4B07774376C6}" srcOrd="0" destOrd="0" presId="urn:microsoft.com/office/officeart/2005/8/layout/list1"/>
    <dgm:cxn modelId="{EB23592C-A719-47CF-B0D7-AAC343A3FEE8}" type="presParOf" srcId="{CE8187F6-9580-43C0-8E23-B64C53CC56AA}" destId="{2F71FED7-750B-431D-B9E9-C6257F5E17AF}" srcOrd="1" destOrd="0" presId="urn:microsoft.com/office/officeart/2005/8/layout/list1"/>
    <dgm:cxn modelId="{8C038C52-88D9-410C-A4EE-DF08E9854652}" type="presParOf" srcId="{017F2C2D-C6C6-41C1-8F7D-4A411E49B77F}" destId="{9C686343-28C5-47BB-ABE0-0AB086904475}" srcOrd="9" destOrd="0" presId="urn:microsoft.com/office/officeart/2005/8/layout/list1"/>
    <dgm:cxn modelId="{EFC6761A-0D48-428A-BF63-B366DE32672E}" type="presParOf" srcId="{017F2C2D-C6C6-41C1-8F7D-4A411E49B77F}" destId="{EE380BA5-6774-44C8-A338-3C1F326C7BEC}" srcOrd="10" destOrd="0" presId="urn:microsoft.com/office/officeart/2005/8/layout/list1"/>
    <dgm:cxn modelId="{755E76E0-6AD1-4B5E-963E-70F9D67CB279}" type="presParOf" srcId="{017F2C2D-C6C6-41C1-8F7D-4A411E49B77F}" destId="{B51E2376-00E4-41A2-B30E-200621DBEAE1}" srcOrd="11" destOrd="0" presId="urn:microsoft.com/office/officeart/2005/8/layout/list1"/>
    <dgm:cxn modelId="{FEF02011-A7D5-4BCD-B0C2-C493E83D309C}" type="presParOf" srcId="{017F2C2D-C6C6-41C1-8F7D-4A411E49B77F}" destId="{2A9E698D-1E5D-451E-AD15-1F3BC991AE9B}" srcOrd="12" destOrd="0" presId="urn:microsoft.com/office/officeart/2005/8/layout/list1"/>
    <dgm:cxn modelId="{DB74D8FE-6D7A-430A-8C15-AFA46586DDA6}" type="presParOf" srcId="{2A9E698D-1E5D-451E-AD15-1F3BC991AE9B}" destId="{56E8CE83-3583-452F-8CDF-495F1391D291}" srcOrd="0" destOrd="0" presId="urn:microsoft.com/office/officeart/2005/8/layout/list1"/>
    <dgm:cxn modelId="{1EF6EB53-4C72-4CD9-9512-6ED4E06161B9}" type="presParOf" srcId="{2A9E698D-1E5D-451E-AD15-1F3BC991AE9B}" destId="{B20F0F89-45CC-469B-960F-2E13DD917526}" srcOrd="1" destOrd="0" presId="urn:microsoft.com/office/officeart/2005/8/layout/list1"/>
    <dgm:cxn modelId="{71428307-50E3-4777-8667-202E0E9BB081}" type="presParOf" srcId="{017F2C2D-C6C6-41C1-8F7D-4A411E49B77F}" destId="{E91F5D98-E01C-4DEE-B79E-284C8037C065}" srcOrd="13" destOrd="0" presId="urn:microsoft.com/office/officeart/2005/8/layout/list1"/>
    <dgm:cxn modelId="{4447594D-2001-4711-A34B-2B4F5E62581D}" type="presParOf" srcId="{017F2C2D-C6C6-41C1-8F7D-4A411E49B77F}" destId="{0460B756-19F6-491E-BE38-AD9C2AD4A70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2B6E1-186B-442B-A5B6-FD05605917EA}">
      <dsp:nvSpPr>
        <dsp:cNvPr id="0" name=""/>
        <dsp:cNvSpPr/>
      </dsp:nvSpPr>
      <dsp:spPr>
        <a:xfrm rot="5400000">
          <a:off x="6322511" y="194878"/>
          <a:ext cx="2926146" cy="25457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НДФЛ      6884,9 тыс. руб.</a:t>
          </a:r>
          <a:endParaRPr lang="ru-RU" sz="3200" kern="1200" dirty="0"/>
        </a:p>
      </dsp:txBody>
      <dsp:txXfrm rot="-5400000">
        <a:off x="6909422" y="460670"/>
        <a:ext cx="1752323" cy="2014164"/>
      </dsp:txXfrm>
    </dsp:sp>
    <dsp:sp modelId="{9E9F7277-FEA6-420A-B3B8-E4170D6044DD}">
      <dsp:nvSpPr>
        <dsp:cNvPr id="0" name=""/>
        <dsp:cNvSpPr/>
      </dsp:nvSpPr>
      <dsp:spPr>
        <a:xfrm>
          <a:off x="10264620" y="589908"/>
          <a:ext cx="1007757" cy="175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1A1CC-2894-42E4-B1F2-16A3F605481E}">
      <dsp:nvSpPr>
        <dsp:cNvPr id="0" name=""/>
        <dsp:cNvSpPr/>
      </dsp:nvSpPr>
      <dsp:spPr>
        <a:xfrm rot="5400000">
          <a:off x="2112837" y="2605997"/>
          <a:ext cx="2926146" cy="2570848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75000"/>
                </a:schemeClr>
              </a:solidFill>
            </a:rPr>
            <a:t>Доходы от использования имущества 567,3 тыс. руб.</a:t>
          </a:r>
          <a:endParaRPr lang="ru-RU" sz="24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2692948" y="2886431"/>
        <a:ext cx="1765924" cy="2009980"/>
      </dsp:txXfrm>
    </dsp:sp>
    <dsp:sp modelId="{D7E6659E-89A1-4FE1-8727-6500924941A8}">
      <dsp:nvSpPr>
        <dsp:cNvPr id="0" name=""/>
        <dsp:cNvSpPr/>
      </dsp:nvSpPr>
      <dsp:spPr>
        <a:xfrm rot="5400000">
          <a:off x="4942540" y="2677319"/>
          <a:ext cx="2926146" cy="2548293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Штрафы 71,9 тыс. руб.</a:t>
          </a:r>
          <a:endParaRPr lang="ru-RU" sz="2400" kern="1200" dirty="0"/>
        </a:p>
      </dsp:txBody>
      <dsp:txXfrm rot="-5400000">
        <a:off x="5528760" y="2944596"/>
        <a:ext cx="1753705" cy="2013740"/>
      </dsp:txXfrm>
    </dsp:sp>
    <dsp:sp modelId="{35453F07-B8E7-4FF2-926C-7738DED626A1}">
      <dsp:nvSpPr>
        <dsp:cNvPr id="0" name=""/>
        <dsp:cNvSpPr/>
      </dsp:nvSpPr>
      <dsp:spPr>
        <a:xfrm>
          <a:off x="1867160" y="3073622"/>
          <a:ext cx="3160238" cy="175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867160" y="3073622"/>
        <a:ext cx="3160238" cy="1755688"/>
      </dsp:txXfrm>
    </dsp:sp>
    <dsp:sp modelId="{52836BBD-CAF1-4F98-8BB0-64DE2033249C}">
      <dsp:nvSpPr>
        <dsp:cNvPr id="0" name=""/>
        <dsp:cNvSpPr/>
      </dsp:nvSpPr>
      <dsp:spPr>
        <a:xfrm rot="5400000">
          <a:off x="7722090" y="2694807"/>
          <a:ext cx="2926146" cy="250448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Единый </a:t>
          </a:r>
          <a:r>
            <a:rPr lang="ru-RU" sz="2400" kern="1200" dirty="0" err="1" smtClean="0"/>
            <a:t>сельскохозяйствнный</a:t>
          </a:r>
          <a:r>
            <a:rPr lang="ru-RU" sz="2400" kern="1200" dirty="0" smtClean="0"/>
            <a:t> налог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640,0 тыс. руб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 rot="-5400000">
        <a:off x="8320260" y="2936527"/>
        <a:ext cx="1729805" cy="2021042"/>
      </dsp:txXfrm>
    </dsp:sp>
    <dsp:sp modelId="{5C1B4F2F-1ECD-4299-8100-5AB2CA24C4D9}">
      <dsp:nvSpPr>
        <dsp:cNvPr id="0" name=""/>
        <dsp:cNvSpPr/>
      </dsp:nvSpPr>
      <dsp:spPr>
        <a:xfrm rot="5400000">
          <a:off x="6349740" y="5115955"/>
          <a:ext cx="2926146" cy="2545747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Налог на имущество физических лиц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4104,6 тыс. руб.</a:t>
          </a:r>
          <a:endParaRPr lang="ru-RU" sz="2400" kern="1200" dirty="0"/>
        </a:p>
      </dsp:txBody>
      <dsp:txXfrm rot="-5400000">
        <a:off x="6936651" y="5381747"/>
        <a:ext cx="1752323" cy="2014164"/>
      </dsp:txXfrm>
    </dsp:sp>
    <dsp:sp modelId="{E001CE21-75AD-46EE-9B4F-9E5503FD6F39}">
      <dsp:nvSpPr>
        <dsp:cNvPr id="0" name=""/>
        <dsp:cNvSpPr/>
      </dsp:nvSpPr>
      <dsp:spPr>
        <a:xfrm flipH="1">
          <a:off x="8869826" y="5557335"/>
          <a:ext cx="3620091" cy="175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229A4-7CB5-401A-A635-96C036DDDC00}">
      <dsp:nvSpPr>
        <dsp:cNvPr id="0" name=""/>
        <dsp:cNvSpPr/>
      </dsp:nvSpPr>
      <dsp:spPr>
        <a:xfrm rot="5400000">
          <a:off x="3461360" y="5120432"/>
          <a:ext cx="2926146" cy="25457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Земельный налог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12811,0 тыс. руб.</a:t>
          </a:r>
          <a:endParaRPr lang="ru-RU" sz="2800" kern="1200" dirty="0"/>
        </a:p>
      </dsp:txBody>
      <dsp:txXfrm rot="-5400000">
        <a:off x="4048271" y="5386224"/>
        <a:ext cx="1752323" cy="2014164"/>
      </dsp:txXfrm>
    </dsp:sp>
    <dsp:sp modelId="{200D1978-FEC3-4096-A662-539D266BA788}">
      <dsp:nvSpPr>
        <dsp:cNvPr id="0" name=""/>
        <dsp:cNvSpPr/>
      </dsp:nvSpPr>
      <dsp:spPr>
        <a:xfrm rot="5400000">
          <a:off x="6422358" y="97916"/>
          <a:ext cx="2926146" cy="27303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НДФЛ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6884,9 тыс. руб.</a:t>
          </a:r>
          <a:endParaRPr lang="ru-RU" sz="2400" kern="1200" dirty="0"/>
        </a:p>
      </dsp:txBody>
      <dsp:txXfrm rot="-5400000">
        <a:off x="6960099" y="471372"/>
        <a:ext cx="1850664" cy="1983402"/>
      </dsp:txXfrm>
    </dsp:sp>
    <dsp:sp modelId="{5B84CE07-769C-4277-8C87-FF891F6796A4}">
      <dsp:nvSpPr>
        <dsp:cNvPr id="0" name=""/>
        <dsp:cNvSpPr/>
      </dsp:nvSpPr>
      <dsp:spPr>
        <a:xfrm>
          <a:off x="1867160" y="8041049"/>
          <a:ext cx="3160238" cy="175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8E252-0F5B-47C7-8980-11047D2543DC}">
      <dsp:nvSpPr>
        <dsp:cNvPr id="0" name=""/>
        <dsp:cNvSpPr/>
      </dsp:nvSpPr>
      <dsp:spPr>
        <a:xfrm rot="5400000">
          <a:off x="3487289" y="60524"/>
          <a:ext cx="2926146" cy="2861216"/>
        </a:xfrm>
        <a:prstGeom prst="hexagon">
          <a:avLst>
            <a:gd name="adj" fmla="val 25000"/>
            <a:gd name="vf" fmla="val 115470"/>
          </a:avLst>
        </a:prstGeom>
        <a:solidFill>
          <a:srgbClr val="12AE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Безвозмездные поступления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15495,1 тыс. руб.</a:t>
          </a:r>
          <a:endParaRPr lang="ru-RU" sz="2200" kern="1200" dirty="0"/>
        </a:p>
      </dsp:txBody>
      <dsp:txXfrm rot="-5400000">
        <a:off x="3991333" y="510339"/>
        <a:ext cx="1918058" cy="1961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16F4-067B-44BB-945F-AF3CB62901E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3DA9-D25F-4721-9438-579592570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11200"/>
            <a:ext cx="9144000" cy="2798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7917" cy="13412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644444"/>
            <a:ext cx="9144000" cy="1027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td1.mycdn.me/image?id=804014334281&amp;t=20&amp;plc=WEB&amp;tkn=*e0xOn1GoXTIsTjkGInVHEJ863T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2" y="-1008529"/>
            <a:ext cx="12027108" cy="863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2" y="-888351"/>
            <a:ext cx="12027108" cy="1850877"/>
          </a:xfrm>
          <a:prstGeom prst="ellipse">
            <a:avLst/>
          </a:prstGeom>
          <a:solidFill>
            <a:schemeClr val="accent1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72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4784"/>
            <a:ext cx="12075459" cy="11140751"/>
          </a:xfrm>
          <a:prstGeom prst="rect">
            <a:avLst/>
          </a:prstGeom>
        </p:spPr>
      </p:pic>
      <p:sp>
        <p:nvSpPr>
          <p:cNvPr id="28" name="Месяц 27"/>
          <p:cNvSpPr/>
          <p:nvPr/>
        </p:nvSpPr>
        <p:spPr>
          <a:xfrm>
            <a:off x="6118412" y="3550024"/>
            <a:ext cx="80682" cy="537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3696980"/>
              </p:ext>
            </p:extLst>
          </p:nvPr>
        </p:nvGraphicFramePr>
        <p:xfrm>
          <a:off x="915769" y="-876300"/>
          <a:ext cx="10904295" cy="1047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68" y="-1751435"/>
            <a:ext cx="10904295" cy="8751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801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450" y="-2732901"/>
            <a:ext cx="14268450" cy="116395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943100" y="-2514599"/>
            <a:ext cx="9944100" cy="1049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Объем налоговых и неналоговых доходов бюджета Багаевского сельского поселения в </a:t>
            </a:r>
            <a:r>
              <a:rPr lang="ru-RU" altLang="ru-RU" sz="2400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2018 году </a:t>
            </a:r>
            <a:r>
              <a:rPr lang="ru-RU" altLang="ru-RU" sz="240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составил </a:t>
            </a:r>
            <a:r>
              <a:rPr lang="ru-RU" altLang="ru-RU" sz="2400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40597,8 </a:t>
            </a:r>
            <a:r>
              <a:rPr lang="ru-RU" altLang="ru-RU" sz="2400" dirty="0" err="1">
                <a:solidFill>
                  <a:srgbClr val="FF0000"/>
                </a:solidFill>
                <a:latin typeface="Arial"/>
                <a:ea typeface="+mj-ea"/>
                <a:cs typeface="+mj-cs"/>
              </a:rPr>
              <a:t>тыс.руб</a:t>
            </a:r>
            <a:r>
              <a:rPr lang="ru-RU" altLang="ru-RU" sz="240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325" y="2809875"/>
                <a:ext cx="2350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B7F0C2A-EB45-4E4D-8BDE-2AA35007760A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25" y="2809875"/>
                <a:ext cx="235000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813" r="-207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233181456"/>
              </p:ext>
            </p:extLst>
          </p:nvPr>
        </p:nvGraphicFramePr>
        <p:xfrm>
          <a:off x="-552450" y="-1090245"/>
          <a:ext cx="14268450" cy="1038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53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5" y="-1354016"/>
            <a:ext cx="12819185" cy="9671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08" y="-1547446"/>
            <a:ext cx="9144000" cy="1776046"/>
          </a:xfrm>
          <a:prstGeom prst="rect">
            <a:avLst/>
          </a:prstGeom>
        </p:spPr>
      </p:pic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445637692"/>
              </p:ext>
            </p:extLst>
          </p:nvPr>
        </p:nvGraphicFramePr>
        <p:xfrm>
          <a:off x="1814197" y="-239493"/>
          <a:ext cx="9046308" cy="744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95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sto100.narod.ru/sbornik_18/11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71075"/>
            <a:ext cx="12191999" cy="91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3980" y="-705853"/>
            <a:ext cx="105717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 ИСПОЛНЕНИЕ ПО МУИЦИПАЛЬНЫМ ПРОГРАММАМ ЗА 2018 ГОД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211177" y="171483"/>
            <a:ext cx="4307307" cy="1090866"/>
          </a:xfrm>
          <a:prstGeom prst="round2DiagRect">
            <a:avLst>
              <a:gd name="adj1" fmla="val 16667"/>
              <a:gd name="adj2" fmla="val 1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Доступная среда 0,5 тыс. руб.</a:t>
            </a: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211178" y="1678017"/>
            <a:ext cx="4307306" cy="1032323"/>
          </a:xfrm>
          <a:prstGeom prst="round2DiagRect">
            <a:avLst>
              <a:gd name="adj1" fmla="val 16667"/>
              <a:gd name="adj2" fmla="val 175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2F1311"/>
                </a:solidFill>
                <a:latin typeface="Arial"/>
              </a:rPr>
              <a:t>Обеспечение качественными жилищно-коммунальными услугами населения и благоустройство территории Багаевского сельского </a:t>
            </a:r>
            <a:r>
              <a:rPr lang="ru-RU" altLang="ru-RU" sz="1400" dirty="0" smtClean="0">
                <a:solidFill>
                  <a:srgbClr val="2F1311"/>
                </a:solidFill>
                <a:latin typeface="Arial"/>
              </a:rPr>
              <a:t>поселения 12935,0 тыс. руб.</a:t>
            </a:r>
            <a:endParaRPr lang="ru-RU" sz="1400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211178" y="3123104"/>
            <a:ext cx="4307306" cy="1208264"/>
          </a:xfrm>
          <a:prstGeom prst="round2DiagRect">
            <a:avLst>
              <a:gd name="adj1" fmla="val 16667"/>
              <a:gd name="adj2" fmla="val 175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Защита населения и территории </a:t>
            </a:r>
            <a:r>
              <a:rPr lang="ru-RU" sz="1600" dirty="0" smtClean="0"/>
              <a:t>от чрезвычайных ситуаций, обеспечение пожарной безопасности в Багаевском сельском поселении  216,6 тыс. руб.</a:t>
            </a:r>
            <a:endParaRPr lang="ru-RU" sz="1600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211178" y="4644643"/>
            <a:ext cx="4307306" cy="1339062"/>
          </a:xfrm>
          <a:prstGeom prst="round2DiagRect">
            <a:avLst>
              <a:gd name="adj1" fmla="val 16667"/>
              <a:gd name="adj2" fmla="val 175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общественного порядка и противодействие преступности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Багаевском сельском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поселении 51,4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211178" y="6324404"/>
            <a:ext cx="4307306" cy="1247470"/>
          </a:xfrm>
          <a:prstGeom prst="round2DiagRect">
            <a:avLst>
              <a:gd name="adj1" fmla="val 16667"/>
              <a:gd name="adj2" fmla="val 1754"/>
            </a:avLst>
          </a:prstGeom>
          <a:solidFill>
            <a:srgbClr val="12A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физической культуры и спорта в Багаевском сельском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поселении 388,7 тыс. руб.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497051" y="171482"/>
            <a:ext cx="4283244" cy="1090866"/>
          </a:xfrm>
          <a:prstGeom prst="round2DiagRect">
            <a:avLst>
              <a:gd name="adj1" fmla="val 16667"/>
              <a:gd name="adj2" fmla="val 175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Развитие культуры в Багаевском сельском </a:t>
            </a:r>
            <a:r>
              <a:rPr lang="ru-RU" dirty="0" smtClean="0"/>
              <a:t>поселении 4704,7 тыс. руб.</a:t>
            </a:r>
            <a:endParaRPr lang="ru-RU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497051" y="1678017"/>
            <a:ext cx="4283244" cy="1032323"/>
          </a:xfrm>
          <a:prstGeom prst="round2DiagRect">
            <a:avLst>
              <a:gd name="adj1" fmla="val 16667"/>
              <a:gd name="adj2" fmla="val 17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транспортной системы в Багаевском сельском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поселении 7839,7 тыс. руб.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497051" y="3123104"/>
            <a:ext cx="4283244" cy="1208264"/>
          </a:xfrm>
          <a:prstGeom prst="round2DiagRect">
            <a:avLst>
              <a:gd name="adj1" fmla="val 16667"/>
              <a:gd name="adj2" fmla="val 17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муниципального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управления 12880,2 тыс. руб.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497051" y="4629640"/>
            <a:ext cx="4283244" cy="1572637"/>
          </a:xfrm>
          <a:prstGeom prst="round2DiagRect">
            <a:avLst>
              <a:gd name="adj1" fmla="val 16667"/>
              <a:gd name="adj2" fmla="val 17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Управление муниципальным имуществом, работы по </a:t>
            </a:r>
            <a:r>
              <a:rPr lang="ru-RU" dirty="0" smtClean="0"/>
              <a:t>разграничению государственной  </a:t>
            </a:r>
            <a:r>
              <a:rPr lang="ru-RU" dirty="0"/>
              <a:t>собственности на землю в Багаевском сельском </a:t>
            </a:r>
            <a:r>
              <a:rPr lang="ru-RU" dirty="0" smtClean="0"/>
              <a:t>поселении 370,4 ты. Руб.</a:t>
            </a:r>
            <a:endParaRPr lang="ru-RU" dirty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497051" y="6324404"/>
            <a:ext cx="4283244" cy="1247470"/>
          </a:xfrm>
          <a:prstGeom prst="round2DiagRect">
            <a:avLst>
              <a:gd name="adj1" fmla="val 16667"/>
              <a:gd name="adj2" fmla="val 17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современной городской среды на территории Багаевского сельского поселения  99.7 тыс. руб.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14115.vk.me/c623222/v623222575/a56a/O7t6gLYU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1894"/>
            <a:ext cx="12192000" cy="967339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51434401"/>
              </p:ext>
            </p:extLst>
          </p:nvPr>
        </p:nvGraphicFramePr>
        <p:xfrm>
          <a:off x="2032000" y="1572126"/>
          <a:ext cx="8128000" cy="632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147" y="-721894"/>
            <a:ext cx="10555705" cy="1077218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ОБЪЕМ БЕЗВОЗМЕЗДНЫХ ПОСТУПЛЕНИЙ В БЮДЖЕТ БАГАЕВСКОГО СЕЛЬСКОГО ПОСЕЛЕНИЯ  ЗА </a:t>
            </a:r>
            <a:r>
              <a:rPr lang="ru-RU" sz="3200" dirty="0">
                <a:solidFill>
                  <a:srgbClr val="FF0000"/>
                </a:solidFill>
              </a:rPr>
              <a:t>2018 ГОД </a:t>
            </a:r>
          </a:p>
        </p:txBody>
      </p:sp>
    </p:spTree>
    <p:extLst>
      <p:ext uri="{BB962C8B-B14F-4D97-AF65-F5344CB8AC3E}">
        <p14:creationId xmlns:p14="http://schemas.microsoft.com/office/powerpoint/2010/main" val="1144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284</Words>
  <Application>Microsoft Office PowerPoint</Application>
  <PresentationFormat>Широкоэкранный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54</cp:revision>
  <dcterms:created xsi:type="dcterms:W3CDTF">2019-04-03T13:10:17Z</dcterms:created>
  <dcterms:modified xsi:type="dcterms:W3CDTF">2019-05-16T07:46:27Z</dcterms:modified>
</cp:coreProperties>
</file>