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AA3E"/>
    <a:srgbClr val="FBDDE0"/>
    <a:srgbClr val="3DBA1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2324" autoAdjust="0"/>
  </p:normalViewPr>
  <p:slideViewPr>
    <p:cSldViewPr>
      <p:cViewPr>
        <p:scale>
          <a:sx n="122" d="100"/>
          <a:sy n="122" d="100"/>
        </p:scale>
        <p:origin x="-322" y="1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29818181818181838"/>
          <c:y val="9.9431818181818607E-2"/>
          <c:w val="0.58787878787878989"/>
          <c:h val="0.7840909090909090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FF00FF"/>
            </a:solidFill>
            <a:ln>
              <a:solidFill>
                <a:srgbClr val="FF00FF"/>
              </a:solidFill>
            </a:ln>
          </c:spPr>
          <c:cat>
            <c:strRef>
              <c:f>Лист1!$A$2:$A$5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.0">
                  <c:v>68869.7</c:v>
                </c:pt>
                <c:pt idx="1">
                  <c:v>26686.799999999996</c:v>
                </c:pt>
                <c:pt idx="2" formatCode="#,##0.0">
                  <c:v>68869.7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Лист1!$A$2:$A$5</c:f>
              <c:strCache>
                <c:ptCount val="3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 formatCode="#,##0.0">
                  <c:v>101719.5</c:v>
                </c:pt>
                <c:pt idx="1">
                  <c:v>30307.8</c:v>
                </c:pt>
                <c:pt idx="2" formatCode="#,##0.0">
                  <c:v>101719.5</c:v>
                </c:pt>
              </c:numCache>
            </c:numRef>
          </c:val>
        </c:ser>
        <c:shape val="box"/>
        <c:axId val="109590400"/>
        <c:axId val="109591936"/>
        <c:axId val="0"/>
      </c:bar3DChart>
      <c:catAx>
        <c:axId val="109590400"/>
        <c:scaling>
          <c:orientation val="minMax"/>
        </c:scaling>
        <c:delete val="1"/>
        <c:axPos val="b"/>
        <c:tickLblPos val="none"/>
        <c:crossAx val="109591936"/>
        <c:crosses val="autoZero"/>
        <c:auto val="1"/>
        <c:lblAlgn val="ctr"/>
        <c:lblOffset val="100"/>
      </c:catAx>
      <c:valAx>
        <c:axId val="109591936"/>
        <c:scaling>
          <c:orientation val="minMax"/>
          <c:max val="110000"/>
          <c:min val="0"/>
        </c:scaling>
        <c:axPos val="l"/>
        <c:majorGridlines/>
        <c:minorGridlines/>
        <c:numFmt formatCode="#,##0.0" sourceLinked="1"/>
        <c:tickLblPos val="nextTo"/>
        <c:crossAx val="109590400"/>
        <c:crosses val="autoZero"/>
        <c:crossBetween val="between"/>
        <c:majorUnit val="10000"/>
        <c:minorUnit val="10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351351351351615"/>
          <c:y val="0.38548752834467409"/>
          <c:w val="0.11831172431280072"/>
          <c:h val="0.19186430265918214"/>
        </c:manualLayout>
      </c:layout>
      <c:spPr>
        <a:solidFill>
          <a:srgbClr val="C00000"/>
        </a:solidFill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2"/>
  <c:chart>
    <c:plotArea>
      <c:layout>
        <c:manualLayout>
          <c:layoutTarget val="inner"/>
          <c:xMode val="edge"/>
          <c:yMode val="edge"/>
          <c:x val="0.20937474895674313"/>
          <c:y val="7.6369867764776556E-2"/>
          <c:w val="0.49562292260180496"/>
          <c:h val="0.6861098880402335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dLbls>
            <c:dLbl>
              <c:idx val="2"/>
              <c:layout>
                <c:manualLayout>
                  <c:x val="-1.5110205747484561E-3"/>
                  <c:y val="4.3601443975360747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solidFill>
                          <a:srgbClr val="002060"/>
                        </a:solidFill>
                      </a:rPr>
                      <a:t>30672,9</a:t>
                    </a:r>
                    <a:endParaRPr lang="en-US" sz="1200" dirty="0">
                      <a:solidFill>
                        <a:srgbClr val="002060"/>
                      </a:solidFill>
                    </a:endParaRPr>
                  </a:p>
                </c:rich>
              </c:tx>
              <c:dLblPos val="ctr"/>
            </c:dLbl>
            <c:dLbl>
              <c:idx val="3"/>
              <c:layout>
                <c:manualLayout>
                  <c:x val="4.6525186312270095E-3"/>
                  <c:y val="4.5060386808873108E-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002060"/>
                        </a:solidFill>
                      </a:defRPr>
                    </a:pPr>
                    <a:r>
                      <a:rPr lang="ru-RU" sz="1200" dirty="0" smtClean="0">
                        <a:solidFill>
                          <a:srgbClr val="002060"/>
                        </a:solidFill>
                      </a:rPr>
                      <a:t>30081,7</a:t>
                    </a:r>
                    <a:endParaRPr lang="en-US" sz="1200" dirty="0">
                      <a:solidFill>
                        <a:srgbClr val="002060"/>
                      </a:solidFill>
                    </a:endParaRPr>
                  </a:p>
                </c:rich>
              </c:tx>
              <c:spPr/>
              <c:dLblPos val="ctr"/>
            </c:dLbl>
            <c:delete val="1"/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ru-RU"/>
              </a:p>
            </c:txPr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Лист1!$B$2:$B$5</c:f>
              <c:numCache>
                <c:formatCode>#,##0.0</c:formatCode>
                <c:ptCount val="4"/>
                <c:pt idx="1">
                  <c:v>30307.8</c:v>
                </c:pt>
                <c:pt idx="2">
                  <c:v>30672.9</c:v>
                </c:pt>
                <c:pt idx="3">
                  <c:v>31081.7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Финансовая помощь</c:v>
                </c:pt>
              </c:strCache>
            </c:strRef>
          </c:tx>
          <c:spPr>
            <a:solidFill>
              <a:schemeClr val="accent4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130000" dist="101600" dir="2700000" algn="tl" rotWithShape="0">
                <a:srgbClr val="000000">
                  <a:alpha val="35000"/>
                </a:srgbClr>
              </a:outerShdw>
            </a:effectLst>
          </c:spPr>
          <c:dPt>
            <c:idx val="1"/>
            <c:spPr>
              <a:gradFill rotWithShape="1">
                <a:gsLst>
                  <a:gs pos="0">
                    <a:schemeClr val="accent6">
                      <a:shade val="60000"/>
                    </a:schemeClr>
                  </a:gs>
                  <a:gs pos="33000">
                    <a:schemeClr val="accent6">
                      <a:tint val="86500"/>
                    </a:schemeClr>
                  </a:gs>
                  <a:gs pos="46750">
                    <a:schemeClr val="accent6">
                      <a:tint val="71000"/>
                      <a:satMod val="112000"/>
                    </a:schemeClr>
                  </a:gs>
                  <a:gs pos="53000">
                    <a:schemeClr val="accent6">
                      <a:tint val="71000"/>
                      <a:satMod val="112000"/>
                    </a:schemeClr>
                  </a:gs>
                  <a:gs pos="68000">
                    <a:schemeClr val="accent6">
                      <a:tint val="86000"/>
                    </a:schemeClr>
                  </a:gs>
                  <a:gs pos="100000">
                    <a:schemeClr val="accent6">
                      <a:shade val="60000"/>
                    </a:schemeClr>
                  </a:gs>
                </a:gsLst>
                <a:lin ang="8350000" scaled="1"/>
              </a:gradFill>
              <a:ln w="9525" cap="flat" cmpd="sng" algn="ctr">
                <a:solidFill>
                  <a:schemeClr val="accent6">
                    <a:shade val="48000"/>
                    <a:satMod val="110000"/>
                  </a:schemeClr>
                </a:solidFill>
                <a:prstDash val="solid"/>
              </a:ln>
              <a:effectLst>
                <a:outerShdw blurRad="190500" dist="228600" dir="2700000" sy="90000" rotWithShape="0">
                  <a:srgbClr val="000000">
                    <a:alpha val="25500"/>
                  </a:srgbClr>
                </a:outerShdw>
              </a:effectLst>
            </c:spPr>
          </c:dPt>
          <c:dPt>
            <c:idx val="2"/>
            <c:spPr>
              <a:gradFill rotWithShape="1">
                <a:gsLst>
                  <a:gs pos="0">
                    <a:schemeClr val="accent6">
                      <a:shade val="60000"/>
                    </a:schemeClr>
                  </a:gs>
                  <a:gs pos="33000">
                    <a:schemeClr val="accent6">
                      <a:tint val="86500"/>
                    </a:schemeClr>
                  </a:gs>
                  <a:gs pos="46750">
                    <a:schemeClr val="accent6">
                      <a:tint val="71000"/>
                      <a:satMod val="112000"/>
                    </a:schemeClr>
                  </a:gs>
                  <a:gs pos="53000">
                    <a:schemeClr val="accent6">
                      <a:tint val="71000"/>
                      <a:satMod val="112000"/>
                    </a:schemeClr>
                  </a:gs>
                  <a:gs pos="68000">
                    <a:schemeClr val="accent6">
                      <a:tint val="86000"/>
                    </a:schemeClr>
                  </a:gs>
                  <a:gs pos="100000">
                    <a:schemeClr val="accent6">
                      <a:shade val="60000"/>
                    </a:schemeClr>
                  </a:gs>
                </a:gsLst>
                <a:lin ang="8350000" scaled="1"/>
              </a:gradFill>
              <a:ln w="9525" cap="flat" cmpd="sng" algn="ctr">
                <a:solidFill>
                  <a:schemeClr val="accent6">
                    <a:shade val="48000"/>
                    <a:satMod val="110000"/>
                  </a:schemeClr>
                </a:solidFill>
                <a:prstDash val="solid"/>
              </a:ln>
              <a:effectLst>
                <a:outerShdw blurRad="190500" dist="228600" dir="2700000" sy="90000" rotWithShape="0">
                  <a:srgbClr val="000000">
                    <a:alpha val="25500"/>
                  </a:srgbClr>
                </a:outerShdw>
              </a:effectLst>
            </c:spPr>
          </c:dPt>
          <c:dPt>
            <c:idx val="3"/>
            <c:spPr>
              <a:gradFill rotWithShape="1">
                <a:gsLst>
                  <a:gs pos="0">
                    <a:schemeClr val="accent6">
                      <a:shade val="60000"/>
                    </a:schemeClr>
                  </a:gs>
                  <a:gs pos="33000">
                    <a:schemeClr val="accent6">
                      <a:tint val="86500"/>
                    </a:schemeClr>
                  </a:gs>
                  <a:gs pos="46750">
                    <a:schemeClr val="accent6">
                      <a:tint val="71000"/>
                      <a:satMod val="112000"/>
                    </a:schemeClr>
                  </a:gs>
                  <a:gs pos="53000">
                    <a:schemeClr val="accent6">
                      <a:tint val="71000"/>
                      <a:satMod val="112000"/>
                    </a:schemeClr>
                  </a:gs>
                  <a:gs pos="68000">
                    <a:schemeClr val="accent6">
                      <a:tint val="86000"/>
                    </a:schemeClr>
                  </a:gs>
                  <a:gs pos="100000">
                    <a:schemeClr val="accent6">
                      <a:shade val="60000"/>
                    </a:schemeClr>
                  </a:gs>
                </a:gsLst>
                <a:lin ang="8350000" scaled="1"/>
              </a:gradFill>
              <a:ln w="9525" cap="flat" cmpd="sng" algn="ctr">
                <a:solidFill>
                  <a:schemeClr val="accent6">
                    <a:shade val="48000"/>
                    <a:satMod val="110000"/>
                  </a:schemeClr>
                </a:solidFill>
                <a:prstDash val="solid"/>
              </a:ln>
              <a:effectLst>
                <a:outerShdw blurRad="190500" dist="228600" dir="2700000" sy="90000" rotWithShape="0">
                  <a:srgbClr val="000000">
                    <a:alpha val="25500"/>
                  </a:srgbClr>
                </a:outerShdw>
              </a:effectLst>
            </c:spPr>
          </c:dPt>
          <c:dLbls>
            <c:dLbl>
              <c:idx val="2"/>
              <c:layout>
                <c:manualLayout>
                  <c:x val="5.5313959520849752E-17"/>
                  <c:y val="2.6658590850168598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solidFill>
                          <a:srgbClr val="002060"/>
                        </a:solidFill>
                      </a:rPr>
                      <a:t>28887,0</a:t>
                    </a:r>
                    <a:endParaRPr lang="en-US" dirty="0">
                      <a:solidFill>
                        <a:srgbClr val="002060"/>
                      </a:solidFill>
                    </a:endParaRPr>
                  </a:p>
                </c:rich>
              </c:tx>
              <c:dLblPos val="ctr"/>
            </c:dLbl>
            <c:dLbl>
              <c:idx val="3"/>
              <c:layout>
                <c:manualLayout>
                  <c:x val="4.5257398782895374E-3"/>
                  <c:y val="3.2717361497934201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solidFill>
                          <a:srgbClr val="002060"/>
                        </a:solidFill>
                      </a:rPr>
                      <a:t>29665,9</a:t>
                    </a:r>
                    <a:endParaRPr lang="en-US" dirty="0">
                      <a:solidFill>
                        <a:srgbClr val="002060"/>
                      </a:solidFill>
                    </a:endParaRPr>
                  </a:p>
                </c:rich>
              </c:tx>
              <c:dLblPos val="ctr"/>
            </c:dLbl>
            <c:delete val="1"/>
            <c:txPr>
              <a:bodyPr/>
              <a:lstStyle/>
              <a:p>
                <a:pPr>
                  <a:defRPr sz="1200">
                    <a:solidFill>
                      <a:srgbClr val="002060"/>
                    </a:solidFill>
                  </a:defRPr>
                </a:pPr>
                <a:endParaRPr lang="ru-RU"/>
              </a:p>
            </c:txPr>
          </c:dLbls>
          <c:cat>
            <c:numRef>
              <c:f>Лист1!$A$2:$A$5</c:f>
              <c:numCache>
                <c:formatCode>General</c:formatCode>
                <c:ptCount val="4"/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Лист1!$C$2:$C$5</c:f>
              <c:numCache>
                <c:formatCode>#,##0.0</c:formatCode>
                <c:ptCount val="4"/>
                <c:pt idx="1">
                  <c:v>71411.7</c:v>
                </c:pt>
                <c:pt idx="2">
                  <c:v>28887</c:v>
                </c:pt>
                <c:pt idx="3">
                  <c:v>29665.9</c:v>
                </c:pt>
              </c:numCache>
            </c:numRef>
          </c:val>
        </c:ser>
        <c:gapWidth val="49"/>
        <c:overlap val="100"/>
        <c:axId val="160238592"/>
        <c:axId val="160264960"/>
      </c:barChart>
      <c:catAx>
        <c:axId val="160238592"/>
        <c:scaling>
          <c:orientation val="minMax"/>
        </c:scaling>
        <c:axPos val="b"/>
        <c:numFmt formatCode="General" sourceLinked="1"/>
        <c:majorTickMark val="none"/>
        <c:tickLblPos val="nextTo"/>
        <c:crossAx val="160264960"/>
        <c:crossesAt val="0"/>
        <c:lblAlgn val="ctr"/>
        <c:lblOffset val="100"/>
      </c:catAx>
      <c:valAx>
        <c:axId val="160264960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160238592"/>
        <c:crosses val="autoZero"/>
        <c:crossBetween val="between"/>
        <c:minorUnit val="111.60764999999999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70283020094061521"/>
          <c:y val="0.42484663689713081"/>
          <c:w val="0.28584899529692526"/>
          <c:h val="0.14417179892823187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9337074695091619E-2"/>
          <c:y val="8.1350438186607116E-2"/>
          <c:w val="0.64220695127001814"/>
          <c:h val="0.8901192351176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002060"/>
              </a:solidFill>
            </c:spPr>
          </c:dPt>
          <c:cat>
            <c:strRef>
              <c:f>Лист1!$A$2:$A$6</c:f>
              <c:strCache>
                <c:ptCount val="5"/>
                <c:pt idx="0">
                  <c:v>НДФЛ     33,8 %</c:v>
                </c:pt>
                <c:pt idx="1">
                  <c:v>Налоги на имущество   59,4  %</c:v>
                </c:pt>
                <c:pt idx="2">
                  <c:v>Налоги на совокупный доход        2,3 % </c:v>
                </c:pt>
                <c:pt idx="3">
                  <c:v>Доходы от использования имущества    14,0 %</c:v>
                </c:pt>
                <c:pt idx="4">
                  <c:v>Штрафы    0,2 %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33.800000000000004</c:v>
                </c:pt>
                <c:pt idx="1">
                  <c:v>59.4</c:v>
                </c:pt>
                <c:pt idx="2">
                  <c:v>2.2999999999999998</c:v>
                </c:pt>
                <c:pt idx="3">
                  <c:v>4</c:v>
                </c:pt>
                <c:pt idx="4">
                  <c:v>0.2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4.1999819983083567E-2"/>
          <c:y val="0.16269980418842392"/>
          <c:w val="0.40384405022558101"/>
          <c:h val="0.5426060877495096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cat>
            <c:strRef>
              <c:f>Лист1!$A$2:$A$9</c:f>
              <c:strCache>
                <c:ptCount val="8"/>
                <c:pt idx="0">
                  <c:v>Общегосударственные вопросы 22863,8 тыс. руб.</c:v>
                </c:pt>
                <c:pt idx="1">
                  <c:v>Национальная безопасностьи правоохранительная деятельность 458,6 тыс. руб.</c:v>
                </c:pt>
                <c:pt idx="2">
                  <c:v>Национальная экономика  19264,8 тыс. руб.</c:v>
                </c:pt>
                <c:pt idx="3">
                  <c:v>Жилищно-коммунальное хозяйство 49477,2 тыс. руб.</c:v>
                </c:pt>
                <c:pt idx="4">
                  <c:v>Образование 27,0 тыс. руб.</c:v>
                </c:pt>
                <c:pt idx="5">
                  <c:v>Культура, кинематография  8320,4 тыс. руб.</c:v>
                </c:pt>
                <c:pt idx="6">
                  <c:v>Социальная политика 830,0 тыс. руб.</c:v>
                </c:pt>
                <c:pt idx="7">
                  <c:v>Физическая культура и спорт 300,0 тыс. руб.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22.5</c:v>
                </c:pt>
                <c:pt idx="1">
                  <c:v>0.5</c:v>
                </c:pt>
                <c:pt idx="2">
                  <c:v>18.899999999999999</c:v>
                </c:pt>
                <c:pt idx="3">
                  <c:v>48.6</c:v>
                </c:pt>
                <c:pt idx="4">
                  <c:v>3.0000000000000002E-2</c:v>
                </c:pt>
                <c:pt idx="5">
                  <c:v>8.2000000000000011</c:v>
                </c:pt>
                <c:pt idx="6">
                  <c:v>0.8</c:v>
                </c:pt>
                <c:pt idx="7">
                  <c:v>0.30000000000000004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47479447630890531"/>
          <c:y val="0"/>
          <c:w val="0.52520553271858816"/>
          <c:h val="1"/>
        </c:manualLayout>
      </c:layout>
    </c:legend>
    <c:plotVisOnly val="1"/>
  </c:chart>
  <c:txPr>
    <a:bodyPr/>
    <a:lstStyle/>
    <a:p>
      <a:pPr>
        <a:defRPr sz="16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5ED85B-7634-4DED-B15A-00387FCF805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6CCF55-DA70-4000-BD17-A23A175A2F6C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dirty="0" smtClean="0">
              <a:solidFill>
                <a:schemeClr val="accent4">
                  <a:lumMod val="50000"/>
                </a:schemeClr>
              </a:solidFill>
            </a:rPr>
            <a:t>Дотация</a:t>
          </a:r>
          <a:endParaRPr lang="ru-RU" sz="1600" dirty="0">
            <a:solidFill>
              <a:schemeClr val="accent4">
                <a:lumMod val="50000"/>
              </a:schemeClr>
            </a:solidFill>
          </a:endParaRPr>
        </a:p>
      </dgm:t>
    </dgm:pt>
    <dgm:pt modelId="{50D0B2CC-E9FC-4467-AEC5-B5F85E76EF54}" type="parTrans" cxnId="{501AC9C3-09CE-4FB1-A800-0E95AD5D6EA4}">
      <dgm:prSet/>
      <dgm:spPr/>
      <dgm:t>
        <a:bodyPr/>
        <a:lstStyle/>
        <a:p>
          <a:endParaRPr lang="ru-RU"/>
        </a:p>
      </dgm:t>
    </dgm:pt>
    <dgm:pt modelId="{5C6084C3-60E3-44CD-B0C1-D9AF0ECD7AE0}" type="sibTrans" cxnId="{501AC9C3-09CE-4FB1-A800-0E95AD5D6EA4}">
      <dgm:prSet/>
      <dgm:spPr/>
      <dgm:t>
        <a:bodyPr/>
        <a:lstStyle/>
        <a:p>
          <a:endParaRPr lang="ru-RU"/>
        </a:p>
      </dgm:t>
    </dgm:pt>
    <dgm:pt modelId="{0EC13F81-C4CF-416C-A067-E1BED60C4303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B050"/>
              </a:solidFill>
            </a:rPr>
            <a:t>2024 год – 15350,1</a:t>
          </a:r>
          <a:r>
            <a:rPr lang="ru-RU" sz="2000" dirty="0" smtClean="0">
              <a:solidFill>
                <a:srgbClr val="92D050"/>
              </a:solidFill>
            </a:rPr>
            <a:t> </a:t>
          </a:r>
          <a:r>
            <a:rPr lang="ru-RU" sz="2000" dirty="0" smtClean="0">
              <a:solidFill>
                <a:srgbClr val="00B050"/>
              </a:solidFill>
            </a:rPr>
            <a:t>тыс. руб.</a:t>
          </a:r>
          <a:endParaRPr lang="ru-RU" sz="2000" dirty="0">
            <a:solidFill>
              <a:srgbClr val="00B050"/>
            </a:solidFill>
          </a:endParaRPr>
        </a:p>
      </dgm:t>
    </dgm:pt>
    <dgm:pt modelId="{51ECA441-F297-4E06-B59C-8CB2931D0DA1}" type="parTrans" cxnId="{49808719-2210-4368-9447-E84BB29D7640}">
      <dgm:prSet/>
      <dgm:spPr/>
      <dgm:t>
        <a:bodyPr/>
        <a:lstStyle/>
        <a:p>
          <a:endParaRPr lang="ru-RU"/>
        </a:p>
      </dgm:t>
    </dgm:pt>
    <dgm:pt modelId="{3E0988C0-501E-43C3-B74F-AD4B1CBC338D}" type="sibTrans" cxnId="{49808719-2210-4368-9447-E84BB29D7640}">
      <dgm:prSet/>
      <dgm:spPr/>
      <dgm:t>
        <a:bodyPr/>
        <a:lstStyle/>
        <a:p>
          <a:endParaRPr lang="ru-RU"/>
        </a:p>
      </dgm:t>
    </dgm:pt>
    <dgm:pt modelId="{556C5C28-CAA2-445B-A71E-099743D1AF32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B050"/>
              </a:solidFill>
            </a:rPr>
            <a:t>2025 год  - 14218,0  тыс. руб.</a:t>
          </a:r>
          <a:endParaRPr lang="ru-RU" sz="2000" dirty="0">
            <a:solidFill>
              <a:srgbClr val="00B050"/>
            </a:solidFill>
          </a:endParaRPr>
        </a:p>
      </dgm:t>
    </dgm:pt>
    <dgm:pt modelId="{0CDC6CE5-90F8-409A-835D-7A54878C4FEB}" type="parTrans" cxnId="{6D85F3CF-95F5-497D-AE40-E95CC09398A9}">
      <dgm:prSet/>
      <dgm:spPr/>
      <dgm:t>
        <a:bodyPr/>
        <a:lstStyle/>
        <a:p>
          <a:endParaRPr lang="ru-RU"/>
        </a:p>
      </dgm:t>
    </dgm:pt>
    <dgm:pt modelId="{0DCBC795-F02A-48E2-A5D1-4A1B9304131B}" type="sibTrans" cxnId="{6D85F3CF-95F5-497D-AE40-E95CC09398A9}">
      <dgm:prSet/>
      <dgm:spPr/>
      <dgm:t>
        <a:bodyPr/>
        <a:lstStyle/>
        <a:p>
          <a:endParaRPr lang="ru-RU"/>
        </a:p>
      </dgm:t>
    </dgm:pt>
    <dgm:pt modelId="{ACD2B9E5-994A-4EDC-8E3D-B3E762C1DA5A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600" dirty="0" smtClean="0">
              <a:solidFill>
                <a:schemeClr val="accent4">
                  <a:lumMod val="50000"/>
                </a:schemeClr>
              </a:solidFill>
            </a:rPr>
            <a:t>Субвенции</a:t>
          </a:r>
          <a:endParaRPr lang="ru-RU" sz="1600" dirty="0">
            <a:solidFill>
              <a:schemeClr val="accent4">
                <a:lumMod val="50000"/>
              </a:schemeClr>
            </a:solidFill>
          </a:endParaRPr>
        </a:p>
      </dgm:t>
    </dgm:pt>
    <dgm:pt modelId="{71660407-4B7C-4BCD-AC00-566BA5AEA466}" type="parTrans" cxnId="{3ADD282D-E531-407B-9403-200E715C45DE}">
      <dgm:prSet/>
      <dgm:spPr/>
      <dgm:t>
        <a:bodyPr/>
        <a:lstStyle/>
        <a:p>
          <a:endParaRPr lang="ru-RU"/>
        </a:p>
      </dgm:t>
    </dgm:pt>
    <dgm:pt modelId="{680D554D-E2CA-4EF4-9C16-954D98EA9045}" type="sibTrans" cxnId="{3ADD282D-E531-407B-9403-200E715C45DE}">
      <dgm:prSet/>
      <dgm:spPr/>
      <dgm:t>
        <a:bodyPr/>
        <a:lstStyle/>
        <a:p>
          <a:endParaRPr lang="ru-RU"/>
        </a:p>
      </dgm:t>
    </dgm:pt>
    <dgm:pt modelId="{6AF368F6-1A4C-415A-B534-8244CEFBA822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0000"/>
              </a:solidFill>
            </a:rPr>
            <a:t>2024 год – 0,2 тыс. руб.</a:t>
          </a:r>
          <a:endParaRPr lang="ru-RU" sz="2000" dirty="0">
            <a:solidFill>
              <a:srgbClr val="FF0000"/>
            </a:solidFill>
          </a:endParaRPr>
        </a:p>
      </dgm:t>
    </dgm:pt>
    <dgm:pt modelId="{E0947788-F6B6-460B-A862-BEB0F5E44843}" type="parTrans" cxnId="{2211ADED-3683-4FA3-9F65-331EF09A97B6}">
      <dgm:prSet/>
      <dgm:spPr/>
      <dgm:t>
        <a:bodyPr/>
        <a:lstStyle/>
        <a:p>
          <a:endParaRPr lang="ru-RU"/>
        </a:p>
      </dgm:t>
    </dgm:pt>
    <dgm:pt modelId="{CBD528E8-4C75-4743-8CC8-A3DDA9A59F00}" type="sibTrans" cxnId="{2211ADED-3683-4FA3-9F65-331EF09A97B6}">
      <dgm:prSet/>
      <dgm:spPr/>
      <dgm:t>
        <a:bodyPr/>
        <a:lstStyle/>
        <a:p>
          <a:endParaRPr lang="ru-RU"/>
        </a:p>
      </dgm:t>
    </dgm:pt>
    <dgm:pt modelId="{D45EA0B8-B8DE-4C1A-81DE-17BE7973E04C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0000"/>
              </a:solidFill>
            </a:rPr>
            <a:t>2025 год – 0,2 тыс. руб.</a:t>
          </a:r>
          <a:endParaRPr lang="ru-RU" sz="2000" dirty="0">
            <a:solidFill>
              <a:srgbClr val="FF0000"/>
            </a:solidFill>
          </a:endParaRPr>
        </a:p>
      </dgm:t>
    </dgm:pt>
    <dgm:pt modelId="{F4D110EA-36BE-474F-8663-658CC90AE48F}" type="parTrans" cxnId="{96EB91D4-1223-451D-A999-EC2D07EE3FAC}">
      <dgm:prSet/>
      <dgm:spPr/>
      <dgm:t>
        <a:bodyPr/>
        <a:lstStyle/>
        <a:p>
          <a:endParaRPr lang="ru-RU"/>
        </a:p>
      </dgm:t>
    </dgm:pt>
    <dgm:pt modelId="{EFD1199B-2789-433A-8C5F-2E54A922DE3D}" type="sibTrans" cxnId="{96EB91D4-1223-451D-A999-EC2D07EE3FAC}">
      <dgm:prSet/>
      <dgm:spPr/>
      <dgm:t>
        <a:bodyPr/>
        <a:lstStyle/>
        <a:p>
          <a:endParaRPr lang="ru-RU"/>
        </a:p>
      </dgm:t>
    </dgm:pt>
    <dgm:pt modelId="{9B71CDC4-2E05-44CC-AEDF-7F9DD428B7D2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600" dirty="0" smtClean="0">
              <a:solidFill>
                <a:schemeClr val="accent4">
                  <a:lumMod val="50000"/>
                </a:schemeClr>
              </a:solidFill>
            </a:rPr>
            <a:t>Межбюджетные трансферты</a:t>
          </a:r>
          <a:endParaRPr lang="ru-RU" sz="1600" dirty="0">
            <a:solidFill>
              <a:schemeClr val="accent4">
                <a:lumMod val="50000"/>
              </a:schemeClr>
            </a:solidFill>
          </a:endParaRPr>
        </a:p>
      </dgm:t>
    </dgm:pt>
    <dgm:pt modelId="{FD52A679-21CB-47D8-9AD9-77D67D743760}" type="parTrans" cxnId="{B2FA8954-617E-4052-9104-B48496E5B2BB}">
      <dgm:prSet/>
      <dgm:spPr/>
      <dgm:t>
        <a:bodyPr/>
        <a:lstStyle/>
        <a:p>
          <a:endParaRPr lang="ru-RU"/>
        </a:p>
      </dgm:t>
    </dgm:pt>
    <dgm:pt modelId="{C83214EF-BF7E-4A96-8ACB-CF96325FAF49}" type="sibTrans" cxnId="{B2FA8954-617E-4052-9104-B48496E5B2BB}">
      <dgm:prSet/>
      <dgm:spPr/>
      <dgm:t>
        <a:bodyPr/>
        <a:lstStyle/>
        <a:p>
          <a:endParaRPr lang="ru-RU"/>
        </a:p>
      </dgm:t>
    </dgm:pt>
    <dgm:pt modelId="{FE18D198-D9CC-464D-905C-3E9480DAA977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70C0"/>
              </a:solidFill>
            </a:rPr>
            <a:t>2024 год -  56061,4 тыс. руб.</a:t>
          </a:r>
          <a:endParaRPr lang="ru-RU" sz="2000" dirty="0">
            <a:solidFill>
              <a:srgbClr val="0070C0"/>
            </a:solidFill>
          </a:endParaRPr>
        </a:p>
      </dgm:t>
    </dgm:pt>
    <dgm:pt modelId="{B5F010DC-5CA5-49EB-9649-5A1A36C53320}" type="parTrans" cxnId="{B81C0FCF-5A8C-41AC-8EC1-973D420E7989}">
      <dgm:prSet/>
      <dgm:spPr/>
      <dgm:t>
        <a:bodyPr/>
        <a:lstStyle/>
        <a:p>
          <a:endParaRPr lang="ru-RU"/>
        </a:p>
      </dgm:t>
    </dgm:pt>
    <dgm:pt modelId="{A6AA60A4-90B3-4545-9129-32B398A20173}" type="sibTrans" cxnId="{B81C0FCF-5A8C-41AC-8EC1-973D420E7989}">
      <dgm:prSet/>
      <dgm:spPr/>
      <dgm:t>
        <a:bodyPr/>
        <a:lstStyle/>
        <a:p>
          <a:endParaRPr lang="ru-RU"/>
        </a:p>
      </dgm:t>
    </dgm:pt>
    <dgm:pt modelId="{6A005A43-C3AB-427E-9FD9-FA94688FAC92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70C0"/>
              </a:solidFill>
            </a:rPr>
            <a:t>2026 год – 15255,5 тыс. руб.</a:t>
          </a:r>
          <a:endParaRPr lang="ru-RU" sz="2000" dirty="0">
            <a:solidFill>
              <a:srgbClr val="0070C0"/>
            </a:solidFill>
          </a:endParaRPr>
        </a:p>
      </dgm:t>
    </dgm:pt>
    <dgm:pt modelId="{EF73F9F0-416B-4315-844E-441DA8C04793}" type="parTrans" cxnId="{4252FEEE-7CCF-4474-9915-0321AA057E1B}">
      <dgm:prSet/>
      <dgm:spPr/>
      <dgm:t>
        <a:bodyPr/>
        <a:lstStyle/>
        <a:p>
          <a:endParaRPr lang="ru-RU"/>
        </a:p>
      </dgm:t>
    </dgm:pt>
    <dgm:pt modelId="{2C6DBE99-0834-48D0-98C7-B8BEA110D11F}" type="sibTrans" cxnId="{4252FEEE-7CCF-4474-9915-0321AA057E1B}">
      <dgm:prSet/>
      <dgm:spPr/>
      <dgm:t>
        <a:bodyPr/>
        <a:lstStyle/>
        <a:p>
          <a:endParaRPr lang="ru-RU"/>
        </a:p>
      </dgm:t>
    </dgm:pt>
    <dgm:pt modelId="{8DF95A4F-ABE4-4C0A-A597-D287AD9B2DFA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B050"/>
              </a:solidFill>
            </a:rPr>
            <a:t>2026 год  - 14410,2  тыс. руб.</a:t>
          </a:r>
          <a:endParaRPr lang="ru-RU" sz="2000" dirty="0">
            <a:solidFill>
              <a:srgbClr val="00B050"/>
            </a:solidFill>
          </a:endParaRPr>
        </a:p>
      </dgm:t>
    </dgm:pt>
    <dgm:pt modelId="{93256088-72B5-4E37-B974-26553ED03DD6}" type="parTrans" cxnId="{2F5BB619-17A3-4490-8BE4-89C6F977DA04}">
      <dgm:prSet/>
      <dgm:spPr/>
      <dgm:t>
        <a:bodyPr/>
        <a:lstStyle/>
        <a:p>
          <a:endParaRPr lang="ru-RU"/>
        </a:p>
      </dgm:t>
    </dgm:pt>
    <dgm:pt modelId="{56D66AD0-55C8-45B4-B464-6BF491578ABA}" type="sibTrans" cxnId="{2F5BB619-17A3-4490-8BE4-89C6F977DA04}">
      <dgm:prSet/>
      <dgm:spPr/>
      <dgm:t>
        <a:bodyPr/>
        <a:lstStyle/>
        <a:p>
          <a:endParaRPr lang="ru-RU"/>
        </a:p>
      </dgm:t>
    </dgm:pt>
    <dgm:pt modelId="{F8C285F1-AA0E-4D9B-B41A-2F59022F77E4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0000"/>
              </a:solidFill>
            </a:rPr>
            <a:t>2026 год – 0,2 тыс. руб.</a:t>
          </a:r>
          <a:endParaRPr lang="ru-RU" sz="2000" dirty="0">
            <a:solidFill>
              <a:srgbClr val="FF0000"/>
            </a:solidFill>
          </a:endParaRPr>
        </a:p>
      </dgm:t>
    </dgm:pt>
    <dgm:pt modelId="{3B0388BA-D24B-493F-81B8-0C1A2E9519CC}" type="parTrans" cxnId="{1C8534D7-E263-46E9-AD06-6D033947737D}">
      <dgm:prSet/>
      <dgm:spPr/>
      <dgm:t>
        <a:bodyPr/>
        <a:lstStyle/>
        <a:p>
          <a:endParaRPr lang="ru-RU"/>
        </a:p>
      </dgm:t>
    </dgm:pt>
    <dgm:pt modelId="{FF0B7396-3974-4FC8-8CCD-76F113564AA2}" type="sibTrans" cxnId="{1C8534D7-E263-46E9-AD06-6D033947737D}">
      <dgm:prSet/>
      <dgm:spPr/>
      <dgm:t>
        <a:bodyPr/>
        <a:lstStyle/>
        <a:p>
          <a:endParaRPr lang="ru-RU"/>
        </a:p>
      </dgm:t>
    </dgm:pt>
    <dgm:pt modelId="{5C574730-EE41-4440-84DD-7CC57C4CAA8D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70C0"/>
              </a:solidFill>
            </a:rPr>
            <a:t>2025 год – 14668,8 тыс. руб.</a:t>
          </a:r>
          <a:endParaRPr lang="ru-RU" sz="2000" dirty="0">
            <a:solidFill>
              <a:srgbClr val="0070C0"/>
            </a:solidFill>
          </a:endParaRPr>
        </a:p>
      </dgm:t>
    </dgm:pt>
    <dgm:pt modelId="{DD982C65-B703-4B80-B0B7-B9C69C337864}" type="parTrans" cxnId="{C5DA8990-D314-4D2D-BFE9-C47FEA2EEA46}">
      <dgm:prSet/>
      <dgm:spPr/>
      <dgm:t>
        <a:bodyPr/>
        <a:lstStyle/>
        <a:p>
          <a:endParaRPr lang="ru-RU"/>
        </a:p>
      </dgm:t>
    </dgm:pt>
    <dgm:pt modelId="{CBD1E421-E885-42F6-89CA-FFDE7266B62F}" type="sibTrans" cxnId="{C5DA8990-D314-4D2D-BFE9-C47FEA2EEA46}">
      <dgm:prSet/>
      <dgm:spPr/>
      <dgm:t>
        <a:bodyPr/>
        <a:lstStyle/>
        <a:p>
          <a:endParaRPr lang="ru-RU"/>
        </a:p>
      </dgm:t>
    </dgm:pt>
    <dgm:pt modelId="{E67200C5-52A7-47D9-945B-ACE7781279D8}" type="pres">
      <dgm:prSet presAssocID="{3E5ED85B-7634-4DED-B15A-00387FCF805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DE43AB-3A1B-49DB-88A2-FB664AC87212}" type="pres">
      <dgm:prSet presAssocID="{726CCF55-DA70-4000-BD17-A23A175A2F6C}" presName="composite" presStyleCnt="0"/>
      <dgm:spPr/>
    </dgm:pt>
    <dgm:pt modelId="{29C92CCD-2D00-43B8-9E0C-AAD56705696D}" type="pres">
      <dgm:prSet presAssocID="{726CCF55-DA70-4000-BD17-A23A175A2F6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EB0F5-7457-4966-BF1B-35473BEA4E6B}" type="pres">
      <dgm:prSet presAssocID="{726CCF55-DA70-4000-BD17-A23A175A2F6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F5B5A7-ECE4-4D0D-B4CD-7BA6E9ADCB17}" type="pres">
      <dgm:prSet presAssocID="{5C6084C3-60E3-44CD-B0C1-D9AF0ECD7AE0}" presName="sp" presStyleCnt="0"/>
      <dgm:spPr/>
    </dgm:pt>
    <dgm:pt modelId="{D82EE81D-CB02-4535-A7C6-28AA4FB2A222}" type="pres">
      <dgm:prSet presAssocID="{ACD2B9E5-994A-4EDC-8E3D-B3E762C1DA5A}" presName="composite" presStyleCnt="0"/>
      <dgm:spPr/>
    </dgm:pt>
    <dgm:pt modelId="{0E44D7C9-D68B-4AAA-8B0B-794F709B5B85}" type="pres">
      <dgm:prSet presAssocID="{ACD2B9E5-994A-4EDC-8E3D-B3E762C1DA5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BA6FC4-9257-4963-B2A5-D28830D01A96}" type="pres">
      <dgm:prSet presAssocID="{ACD2B9E5-994A-4EDC-8E3D-B3E762C1DA5A}" presName="descendantText" presStyleLbl="alignAcc1" presStyleIdx="1" presStyleCnt="3" custLinFactNeighborX="-445" custLinFactNeighborY="6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572860-9480-43B0-B75F-9D2250C460AC}" type="pres">
      <dgm:prSet presAssocID="{680D554D-E2CA-4EF4-9C16-954D98EA9045}" presName="sp" presStyleCnt="0"/>
      <dgm:spPr/>
    </dgm:pt>
    <dgm:pt modelId="{9551CBA9-9D15-4F00-9DFB-419AE1339EC7}" type="pres">
      <dgm:prSet presAssocID="{9B71CDC4-2E05-44CC-AEDF-7F9DD428B7D2}" presName="composite" presStyleCnt="0"/>
      <dgm:spPr/>
    </dgm:pt>
    <dgm:pt modelId="{DAEBAFEB-88C5-4029-96EC-143414F77794}" type="pres">
      <dgm:prSet presAssocID="{9B71CDC4-2E05-44CC-AEDF-7F9DD428B7D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E9E0A0-3C55-4379-8DCF-E8556D2B327F}" type="pres">
      <dgm:prSet presAssocID="{9B71CDC4-2E05-44CC-AEDF-7F9DD428B7D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7483B3-5F37-424C-8FEB-4D5E3DA1EC80}" type="presOf" srcId="{D45EA0B8-B8DE-4C1A-81DE-17BE7973E04C}" destId="{1EBA6FC4-9257-4963-B2A5-D28830D01A96}" srcOrd="0" destOrd="1" presId="urn:microsoft.com/office/officeart/2005/8/layout/chevron2"/>
    <dgm:cxn modelId="{6FC6E4AF-8071-4A16-A7DD-BFACDB5C40C7}" type="presOf" srcId="{0EC13F81-C4CF-416C-A067-E1BED60C4303}" destId="{9F3EB0F5-7457-4966-BF1B-35473BEA4E6B}" srcOrd="0" destOrd="0" presId="urn:microsoft.com/office/officeart/2005/8/layout/chevron2"/>
    <dgm:cxn modelId="{45FB9A8E-0671-42E2-B6B0-725546BF8DDB}" type="presOf" srcId="{6AF368F6-1A4C-415A-B534-8244CEFBA822}" destId="{1EBA6FC4-9257-4963-B2A5-D28830D01A96}" srcOrd="0" destOrd="0" presId="urn:microsoft.com/office/officeart/2005/8/layout/chevron2"/>
    <dgm:cxn modelId="{6458E0C7-9830-43BC-BCAB-1CC5379F8136}" type="presOf" srcId="{726CCF55-DA70-4000-BD17-A23A175A2F6C}" destId="{29C92CCD-2D00-43B8-9E0C-AAD56705696D}" srcOrd="0" destOrd="0" presId="urn:microsoft.com/office/officeart/2005/8/layout/chevron2"/>
    <dgm:cxn modelId="{06CDFBBE-909C-4C86-AE06-71ABD9F8598F}" type="presOf" srcId="{9B71CDC4-2E05-44CC-AEDF-7F9DD428B7D2}" destId="{DAEBAFEB-88C5-4029-96EC-143414F77794}" srcOrd="0" destOrd="0" presId="urn:microsoft.com/office/officeart/2005/8/layout/chevron2"/>
    <dgm:cxn modelId="{C074E6D8-8C18-4EB8-8D25-EA1FA58712D9}" type="presOf" srcId="{F8C285F1-AA0E-4D9B-B41A-2F59022F77E4}" destId="{1EBA6FC4-9257-4963-B2A5-D28830D01A96}" srcOrd="0" destOrd="2" presId="urn:microsoft.com/office/officeart/2005/8/layout/chevron2"/>
    <dgm:cxn modelId="{49808719-2210-4368-9447-E84BB29D7640}" srcId="{726CCF55-DA70-4000-BD17-A23A175A2F6C}" destId="{0EC13F81-C4CF-416C-A067-E1BED60C4303}" srcOrd="0" destOrd="0" parTransId="{51ECA441-F297-4E06-B59C-8CB2931D0DA1}" sibTransId="{3E0988C0-501E-43C3-B74F-AD4B1CBC338D}"/>
    <dgm:cxn modelId="{1C8534D7-E263-46E9-AD06-6D033947737D}" srcId="{ACD2B9E5-994A-4EDC-8E3D-B3E762C1DA5A}" destId="{F8C285F1-AA0E-4D9B-B41A-2F59022F77E4}" srcOrd="2" destOrd="0" parTransId="{3B0388BA-D24B-493F-81B8-0C1A2E9519CC}" sibTransId="{FF0B7396-3974-4FC8-8CCD-76F113564AA2}"/>
    <dgm:cxn modelId="{6D85F3CF-95F5-497D-AE40-E95CC09398A9}" srcId="{726CCF55-DA70-4000-BD17-A23A175A2F6C}" destId="{556C5C28-CAA2-445B-A71E-099743D1AF32}" srcOrd="1" destOrd="0" parTransId="{0CDC6CE5-90F8-409A-835D-7A54878C4FEB}" sibTransId="{0DCBC795-F02A-48E2-A5D1-4A1B9304131B}"/>
    <dgm:cxn modelId="{9739E683-7445-499F-85FF-AB20A464FD03}" type="presOf" srcId="{5C574730-EE41-4440-84DD-7CC57C4CAA8D}" destId="{DCE9E0A0-3C55-4379-8DCF-E8556D2B327F}" srcOrd="0" destOrd="1" presId="urn:microsoft.com/office/officeart/2005/8/layout/chevron2"/>
    <dgm:cxn modelId="{96EB91D4-1223-451D-A999-EC2D07EE3FAC}" srcId="{ACD2B9E5-994A-4EDC-8E3D-B3E762C1DA5A}" destId="{D45EA0B8-B8DE-4C1A-81DE-17BE7973E04C}" srcOrd="1" destOrd="0" parTransId="{F4D110EA-36BE-474F-8663-658CC90AE48F}" sibTransId="{EFD1199B-2789-433A-8C5F-2E54A922DE3D}"/>
    <dgm:cxn modelId="{8A3C698E-9559-499B-99D3-5E7238A5B75E}" type="presOf" srcId="{FE18D198-D9CC-464D-905C-3E9480DAA977}" destId="{DCE9E0A0-3C55-4379-8DCF-E8556D2B327F}" srcOrd="0" destOrd="0" presId="urn:microsoft.com/office/officeart/2005/8/layout/chevron2"/>
    <dgm:cxn modelId="{2F5BB619-17A3-4490-8BE4-89C6F977DA04}" srcId="{726CCF55-DA70-4000-BD17-A23A175A2F6C}" destId="{8DF95A4F-ABE4-4C0A-A597-D287AD9B2DFA}" srcOrd="2" destOrd="0" parTransId="{93256088-72B5-4E37-B974-26553ED03DD6}" sibTransId="{56D66AD0-55C8-45B4-B464-6BF491578ABA}"/>
    <dgm:cxn modelId="{E82A8D4F-7785-4CB7-B89C-98AA484FA013}" type="presOf" srcId="{556C5C28-CAA2-445B-A71E-099743D1AF32}" destId="{9F3EB0F5-7457-4966-BF1B-35473BEA4E6B}" srcOrd="0" destOrd="1" presId="urn:microsoft.com/office/officeart/2005/8/layout/chevron2"/>
    <dgm:cxn modelId="{501AC9C3-09CE-4FB1-A800-0E95AD5D6EA4}" srcId="{3E5ED85B-7634-4DED-B15A-00387FCF805C}" destId="{726CCF55-DA70-4000-BD17-A23A175A2F6C}" srcOrd="0" destOrd="0" parTransId="{50D0B2CC-E9FC-4467-AEC5-B5F85E76EF54}" sibTransId="{5C6084C3-60E3-44CD-B0C1-D9AF0ECD7AE0}"/>
    <dgm:cxn modelId="{4252FEEE-7CCF-4474-9915-0321AA057E1B}" srcId="{9B71CDC4-2E05-44CC-AEDF-7F9DD428B7D2}" destId="{6A005A43-C3AB-427E-9FD9-FA94688FAC92}" srcOrd="2" destOrd="0" parTransId="{EF73F9F0-416B-4315-844E-441DA8C04793}" sibTransId="{2C6DBE99-0834-48D0-98C7-B8BEA110D11F}"/>
    <dgm:cxn modelId="{3ADD282D-E531-407B-9403-200E715C45DE}" srcId="{3E5ED85B-7634-4DED-B15A-00387FCF805C}" destId="{ACD2B9E5-994A-4EDC-8E3D-B3E762C1DA5A}" srcOrd="1" destOrd="0" parTransId="{71660407-4B7C-4BCD-AC00-566BA5AEA466}" sibTransId="{680D554D-E2CA-4EF4-9C16-954D98EA9045}"/>
    <dgm:cxn modelId="{C5DA8990-D314-4D2D-BFE9-C47FEA2EEA46}" srcId="{9B71CDC4-2E05-44CC-AEDF-7F9DD428B7D2}" destId="{5C574730-EE41-4440-84DD-7CC57C4CAA8D}" srcOrd="1" destOrd="0" parTransId="{DD982C65-B703-4B80-B0B7-B9C69C337864}" sibTransId="{CBD1E421-E885-42F6-89CA-FFDE7266B62F}"/>
    <dgm:cxn modelId="{554FA3CF-C147-48EC-811D-072D5E077C0C}" type="presOf" srcId="{3E5ED85B-7634-4DED-B15A-00387FCF805C}" destId="{E67200C5-52A7-47D9-945B-ACE7781279D8}" srcOrd="0" destOrd="0" presId="urn:microsoft.com/office/officeart/2005/8/layout/chevron2"/>
    <dgm:cxn modelId="{B2FA8954-617E-4052-9104-B48496E5B2BB}" srcId="{3E5ED85B-7634-4DED-B15A-00387FCF805C}" destId="{9B71CDC4-2E05-44CC-AEDF-7F9DD428B7D2}" srcOrd="2" destOrd="0" parTransId="{FD52A679-21CB-47D8-9AD9-77D67D743760}" sibTransId="{C83214EF-BF7E-4A96-8ACB-CF96325FAF49}"/>
    <dgm:cxn modelId="{5271D505-6BEE-493F-A9E9-A7150E6FEBD3}" type="presOf" srcId="{ACD2B9E5-994A-4EDC-8E3D-B3E762C1DA5A}" destId="{0E44D7C9-D68B-4AAA-8B0B-794F709B5B85}" srcOrd="0" destOrd="0" presId="urn:microsoft.com/office/officeart/2005/8/layout/chevron2"/>
    <dgm:cxn modelId="{2211ADED-3683-4FA3-9F65-331EF09A97B6}" srcId="{ACD2B9E5-994A-4EDC-8E3D-B3E762C1DA5A}" destId="{6AF368F6-1A4C-415A-B534-8244CEFBA822}" srcOrd="0" destOrd="0" parTransId="{E0947788-F6B6-460B-A862-BEB0F5E44843}" sibTransId="{CBD528E8-4C75-4743-8CC8-A3DDA9A59F00}"/>
    <dgm:cxn modelId="{1E4EC547-A1A2-4769-AA3B-1CAEC8B52FF1}" type="presOf" srcId="{8DF95A4F-ABE4-4C0A-A597-D287AD9B2DFA}" destId="{9F3EB0F5-7457-4966-BF1B-35473BEA4E6B}" srcOrd="0" destOrd="2" presId="urn:microsoft.com/office/officeart/2005/8/layout/chevron2"/>
    <dgm:cxn modelId="{B81C0FCF-5A8C-41AC-8EC1-973D420E7989}" srcId="{9B71CDC4-2E05-44CC-AEDF-7F9DD428B7D2}" destId="{FE18D198-D9CC-464D-905C-3E9480DAA977}" srcOrd="0" destOrd="0" parTransId="{B5F010DC-5CA5-49EB-9649-5A1A36C53320}" sibTransId="{A6AA60A4-90B3-4545-9129-32B398A20173}"/>
    <dgm:cxn modelId="{34A159B0-BC1D-4AB2-B806-B1317466CA3E}" type="presOf" srcId="{6A005A43-C3AB-427E-9FD9-FA94688FAC92}" destId="{DCE9E0A0-3C55-4379-8DCF-E8556D2B327F}" srcOrd="0" destOrd="2" presId="urn:microsoft.com/office/officeart/2005/8/layout/chevron2"/>
    <dgm:cxn modelId="{FDCB074D-C58F-4E12-933E-E10BB4634F40}" type="presParOf" srcId="{E67200C5-52A7-47D9-945B-ACE7781279D8}" destId="{1BDE43AB-3A1B-49DB-88A2-FB664AC87212}" srcOrd="0" destOrd="0" presId="urn:microsoft.com/office/officeart/2005/8/layout/chevron2"/>
    <dgm:cxn modelId="{A1F60872-E85B-40D1-976D-31A5798C510D}" type="presParOf" srcId="{1BDE43AB-3A1B-49DB-88A2-FB664AC87212}" destId="{29C92CCD-2D00-43B8-9E0C-AAD56705696D}" srcOrd="0" destOrd="0" presId="urn:microsoft.com/office/officeart/2005/8/layout/chevron2"/>
    <dgm:cxn modelId="{78BE1BC1-3D83-4724-A378-13E458806C8A}" type="presParOf" srcId="{1BDE43AB-3A1B-49DB-88A2-FB664AC87212}" destId="{9F3EB0F5-7457-4966-BF1B-35473BEA4E6B}" srcOrd="1" destOrd="0" presId="urn:microsoft.com/office/officeart/2005/8/layout/chevron2"/>
    <dgm:cxn modelId="{C33CFFFC-85DD-440D-8771-61A552F33255}" type="presParOf" srcId="{E67200C5-52A7-47D9-945B-ACE7781279D8}" destId="{E6F5B5A7-ECE4-4D0D-B4CD-7BA6E9ADCB17}" srcOrd="1" destOrd="0" presId="urn:microsoft.com/office/officeart/2005/8/layout/chevron2"/>
    <dgm:cxn modelId="{9A7C82F9-7C0B-4B73-BC05-6ABE54AF00F7}" type="presParOf" srcId="{E67200C5-52A7-47D9-945B-ACE7781279D8}" destId="{D82EE81D-CB02-4535-A7C6-28AA4FB2A222}" srcOrd="2" destOrd="0" presId="urn:microsoft.com/office/officeart/2005/8/layout/chevron2"/>
    <dgm:cxn modelId="{18046FD1-8AD1-4F56-BF23-78B1777C9B6E}" type="presParOf" srcId="{D82EE81D-CB02-4535-A7C6-28AA4FB2A222}" destId="{0E44D7C9-D68B-4AAA-8B0B-794F709B5B85}" srcOrd="0" destOrd="0" presId="urn:microsoft.com/office/officeart/2005/8/layout/chevron2"/>
    <dgm:cxn modelId="{B18681D6-E699-4E71-9A09-BCD2A0565E3D}" type="presParOf" srcId="{D82EE81D-CB02-4535-A7C6-28AA4FB2A222}" destId="{1EBA6FC4-9257-4963-B2A5-D28830D01A96}" srcOrd="1" destOrd="0" presId="urn:microsoft.com/office/officeart/2005/8/layout/chevron2"/>
    <dgm:cxn modelId="{3E83E8B4-ABE1-4657-9A49-020EE1D4FCD9}" type="presParOf" srcId="{E67200C5-52A7-47D9-945B-ACE7781279D8}" destId="{B0572860-9480-43B0-B75F-9D2250C460AC}" srcOrd="3" destOrd="0" presId="urn:microsoft.com/office/officeart/2005/8/layout/chevron2"/>
    <dgm:cxn modelId="{43CEE7DE-94EA-4214-8860-82788BAA9090}" type="presParOf" srcId="{E67200C5-52A7-47D9-945B-ACE7781279D8}" destId="{9551CBA9-9D15-4F00-9DFB-419AE1339EC7}" srcOrd="4" destOrd="0" presId="urn:microsoft.com/office/officeart/2005/8/layout/chevron2"/>
    <dgm:cxn modelId="{52122614-FB1F-47E1-8E27-1A384DE91CAB}" type="presParOf" srcId="{9551CBA9-9D15-4F00-9DFB-419AE1339EC7}" destId="{DAEBAFEB-88C5-4029-96EC-143414F77794}" srcOrd="0" destOrd="0" presId="urn:microsoft.com/office/officeart/2005/8/layout/chevron2"/>
    <dgm:cxn modelId="{30B798C4-712D-4CEE-89FB-90B9FA802C6E}" type="presParOf" srcId="{9551CBA9-9D15-4F00-9DFB-419AE1339EC7}" destId="{DCE9E0A0-3C55-4379-8DCF-E8556D2B327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C92CCD-2D00-43B8-9E0C-AAD56705696D}">
      <dsp:nvSpPr>
        <dsp:cNvPr id="0" name=""/>
        <dsp:cNvSpPr/>
      </dsp:nvSpPr>
      <dsp:spPr>
        <a:xfrm rot="5400000">
          <a:off x="-268059" y="271690"/>
          <a:ext cx="1787062" cy="1250943"/>
        </a:xfrm>
        <a:prstGeom prst="chevron">
          <a:avLst/>
        </a:prstGeom>
        <a:solidFill>
          <a:srgbClr val="92D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4">
                  <a:lumMod val="50000"/>
                </a:schemeClr>
              </a:solidFill>
            </a:rPr>
            <a:t>Дотация</a:t>
          </a:r>
          <a:endParaRPr lang="ru-RU" sz="1600" kern="1200" dirty="0">
            <a:solidFill>
              <a:schemeClr val="accent4">
                <a:lumMod val="50000"/>
              </a:schemeClr>
            </a:solidFill>
          </a:endParaRPr>
        </a:p>
      </dsp:txBody>
      <dsp:txXfrm rot="5400000">
        <a:off x="-268059" y="271690"/>
        <a:ext cx="1787062" cy="1250943"/>
      </dsp:txXfrm>
    </dsp:sp>
    <dsp:sp modelId="{9F3EB0F5-7457-4966-BF1B-35473BEA4E6B}">
      <dsp:nvSpPr>
        <dsp:cNvPr id="0" name=""/>
        <dsp:cNvSpPr/>
      </dsp:nvSpPr>
      <dsp:spPr>
        <a:xfrm rot="5400000">
          <a:off x="3681080" y="-2426505"/>
          <a:ext cx="1161590" cy="60218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B050"/>
              </a:solidFill>
            </a:rPr>
            <a:t>2024 год – 15350,1</a:t>
          </a:r>
          <a:r>
            <a:rPr lang="ru-RU" sz="2000" kern="1200" dirty="0" smtClean="0">
              <a:solidFill>
                <a:srgbClr val="92D050"/>
              </a:solidFill>
            </a:rPr>
            <a:t> </a:t>
          </a:r>
          <a:r>
            <a:rPr lang="ru-RU" sz="2000" kern="1200" dirty="0" smtClean="0">
              <a:solidFill>
                <a:srgbClr val="00B050"/>
              </a:solidFill>
            </a:rPr>
            <a:t>тыс. руб.</a:t>
          </a:r>
          <a:endParaRPr lang="ru-RU" sz="2000" kern="1200" dirty="0">
            <a:solidFill>
              <a:srgbClr val="00B05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B050"/>
              </a:solidFill>
            </a:rPr>
            <a:t>2025 год  - 14218,0  тыс. руб.</a:t>
          </a:r>
          <a:endParaRPr lang="ru-RU" sz="2000" kern="1200" dirty="0">
            <a:solidFill>
              <a:srgbClr val="00B05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B050"/>
              </a:solidFill>
            </a:rPr>
            <a:t>2026 год  - 14410,2  тыс. руб.</a:t>
          </a:r>
          <a:endParaRPr lang="ru-RU" sz="2000" kern="1200" dirty="0">
            <a:solidFill>
              <a:srgbClr val="00B050"/>
            </a:solidFill>
          </a:endParaRPr>
        </a:p>
      </dsp:txBody>
      <dsp:txXfrm rot="5400000">
        <a:off x="3681080" y="-2426505"/>
        <a:ext cx="1161590" cy="6021864"/>
      </dsp:txXfrm>
    </dsp:sp>
    <dsp:sp modelId="{0E44D7C9-D68B-4AAA-8B0B-794F709B5B85}">
      <dsp:nvSpPr>
        <dsp:cNvPr id="0" name=""/>
        <dsp:cNvSpPr/>
      </dsp:nvSpPr>
      <dsp:spPr>
        <a:xfrm rot="5400000">
          <a:off x="-268059" y="1866692"/>
          <a:ext cx="1787062" cy="1250943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4">
                  <a:lumMod val="50000"/>
                </a:schemeClr>
              </a:solidFill>
            </a:rPr>
            <a:t>Субвенции</a:t>
          </a:r>
          <a:endParaRPr lang="ru-RU" sz="1600" kern="1200" dirty="0">
            <a:solidFill>
              <a:schemeClr val="accent4">
                <a:lumMod val="50000"/>
              </a:schemeClr>
            </a:solidFill>
          </a:endParaRPr>
        </a:p>
      </dsp:txBody>
      <dsp:txXfrm rot="5400000">
        <a:off x="-268059" y="1866692"/>
        <a:ext cx="1787062" cy="1250943"/>
      </dsp:txXfrm>
    </dsp:sp>
    <dsp:sp modelId="{1EBA6FC4-9257-4963-B2A5-D28830D01A96}">
      <dsp:nvSpPr>
        <dsp:cNvPr id="0" name=""/>
        <dsp:cNvSpPr/>
      </dsp:nvSpPr>
      <dsp:spPr>
        <a:xfrm rot="5400000">
          <a:off x="3654283" y="-758172"/>
          <a:ext cx="1161590" cy="60218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FF0000"/>
              </a:solidFill>
            </a:rPr>
            <a:t>2024 год – 0,2 тыс. руб.</a:t>
          </a:r>
          <a:endParaRPr lang="ru-RU" sz="2000" kern="1200" dirty="0">
            <a:solidFill>
              <a:srgbClr val="FF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FF0000"/>
              </a:solidFill>
            </a:rPr>
            <a:t>2025 год – 0,2 тыс. руб.</a:t>
          </a:r>
          <a:endParaRPr lang="ru-RU" sz="2000" kern="1200" dirty="0">
            <a:solidFill>
              <a:srgbClr val="FF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FF0000"/>
              </a:solidFill>
            </a:rPr>
            <a:t>2026 год – 0,2 тыс. руб.</a:t>
          </a:r>
          <a:endParaRPr lang="ru-RU" sz="2000" kern="1200" dirty="0">
            <a:solidFill>
              <a:srgbClr val="FF0000"/>
            </a:solidFill>
          </a:endParaRPr>
        </a:p>
      </dsp:txBody>
      <dsp:txXfrm rot="5400000">
        <a:off x="3654283" y="-758172"/>
        <a:ext cx="1161590" cy="6021864"/>
      </dsp:txXfrm>
    </dsp:sp>
    <dsp:sp modelId="{DAEBAFEB-88C5-4029-96EC-143414F77794}">
      <dsp:nvSpPr>
        <dsp:cNvPr id="0" name=""/>
        <dsp:cNvSpPr/>
      </dsp:nvSpPr>
      <dsp:spPr>
        <a:xfrm rot="5400000">
          <a:off x="-268059" y="3461693"/>
          <a:ext cx="1787062" cy="1250943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4">
                  <a:lumMod val="50000"/>
                </a:schemeClr>
              </a:solidFill>
            </a:rPr>
            <a:t>Межбюджетные трансферты</a:t>
          </a:r>
          <a:endParaRPr lang="ru-RU" sz="1600" kern="1200" dirty="0">
            <a:solidFill>
              <a:schemeClr val="accent4">
                <a:lumMod val="50000"/>
              </a:schemeClr>
            </a:solidFill>
          </a:endParaRPr>
        </a:p>
      </dsp:txBody>
      <dsp:txXfrm rot="5400000">
        <a:off x="-268059" y="3461693"/>
        <a:ext cx="1787062" cy="1250943"/>
      </dsp:txXfrm>
    </dsp:sp>
    <dsp:sp modelId="{DCE9E0A0-3C55-4379-8DCF-E8556D2B327F}">
      <dsp:nvSpPr>
        <dsp:cNvPr id="0" name=""/>
        <dsp:cNvSpPr/>
      </dsp:nvSpPr>
      <dsp:spPr>
        <a:xfrm rot="5400000">
          <a:off x="3680775" y="763802"/>
          <a:ext cx="1162201" cy="60218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70C0"/>
              </a:solidFill>
            </a:rPr>
            <a:t>2024 год -  56061,4 тыс. руб.</a:t>
          </a:r>
          <a:endParaRPr lang="ru-RU" sz="2000" kern="1200" dirty="0">
            <a:solidFill>
              <a:srgbClr val="0070C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70C0"/>
              </a:solidFill>
            </a:rPr>
            <a:t>2025 год – 14668,8 тыс. руб.</a:t>
          </a:r>
          <a:endParaRPr lang="ru-RU" sz="2000" kern="1200" dirty="0">
            <a:solidFill>
              <a:srgbClr val="0070C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0070C0"/>
              </a:solidFill>
            </a:rPr>
            <a:t>2026 год – 15255,5 тыс. руб.</a:t>
          </a:r>
          <a:endParaRPr lang="ru-RU" sz="2000" kern="1200" dirty="0">
            <a:solidFill>
              <a:srgbClr val="0070C0"/>
            </a:solidFill>
          </a:endParaRPr>
        </a:p>
      </dsp:txBody>
      <dsp:txXfrm rot="5400000">
        <a:off x="3680775" y="763802"/>
        <a:ext cx="1162201" cy="60218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0.34125</cdr:x>
      <cdr:y>0.46707</cdr:y>
    </cdr:from>
    <cdr:to>
      <cdr:x>0.45236</cdr:x>
      <cdr:y>0.81596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08312" y="12241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0.57155</cdr:x>
      <cdr:y>0.7055</cdr:y>
    </cdr:from>
    <cdr:to>
      <cdr:x>0.70076</cdr:x>
      <cdr:y>0.89457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 rot="19320000">
          <a:off x="4514915" y="2375468"/>
          <a:ext cx="1020681" cy="636615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dirty="0" smtClean="0">
              <a:solidFill>
                <a:schemeClr val="bg1"/>
              </a:solidFill>
            </a:rPr>
            <a:t>147,6  %</a:t>
          </a:r>
        </a:p>
      </cdr:txBody>
    </cdr:sp>
  </cdr:relSizeAnchor>
  <cdr:relSizeAnchor xmlns:cdr="http://schemas.openxmlformats.org/drawingml/2006/chartDrawing">
    <cdr:from>
      <cdr:x>0.4097</cdr:x>
      <cdr:y>0.71936</cdr:y>
    </cdr:from>
    <cdr:to>
      <cdr:x>0.55071</cdr:x>
      <cdr:y>0.91677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 rot="19200000">
          <a:off x="3236377" y="2422145"/>
          <a:ext cx="1113895" cy="664697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/>
            <a:t> </a:t>
          </a:r>
          <a:r>
            <a:rPr lang="ru-RU" dirty="0" smtClean="0">
              <a:solidFill>
                <a:schemeClr val="bg2">
                  <a:lumMod val="10000"/>
                </a:schemeClr>
              </a:solidFill>
            </a:rPr>
            <a:t>113,6 %</a:t>
          </a:r>
          <a:endParaRPr lang="ru-RU" dirty="0">
            <a:solidFill>
              <a:schemeClr val="bg2">
                <a:lumMod val="1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0.44019</cdr:x>
      <cdr:y>0.83451</cdr:y>
    </cdr:from>
    <cdr:to>
      <cdr:x>0.52223</cdr:x>
      <cdr:y>0.99947</cdr:y>
    </cdr:to>
    <cdr:sp macro="" textlink="">
      <cdr:nvSpPr>
        <cdr:cNvPr id="6" name="TextBox 5"/>
        <cdr:cNvSpPr txBox="1"/>
      </cdr:nvSpPr>
      <cdr:spPr>
        <a:xfrm xmlns:a="http://schemas.openxmlformats.org/drawingml/2006/main" rot="60000" flipH="1">
          <a:off x="3477230" y="2809855"/>
          <a:ext cx="648057" cy="5554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ru-RU" sz="1100" dirty="0"/>
        </a:p>
      </cdr:txBody>
    </cdr:sp>
  </cdr:relSizeAnchor>
  <cdr:relSizeAnchor xmlns:cdr="http://schemas.openxmlformats.org/drawingml/2006/chartDrawing">
    <cdr:from>
      <cdr:x>0.24442</cdr:x>
      <cdr:y>0.71831</cdr:y>
    </cdr:from>
    <cdr:to>
      <cdr:x>0.39155</cdr:x>
      <cdr:y>0.90118</cdr:y>
    </cdr:to>
    <cdr:sp macro="" textlink="">
      <cdr:nvSpPr>
        <cdr:cNvPr id="7" name="Стрелка вправо 6"/>
        <cdr:cNvSpPr/>
      </cdr:nvSpPr>
      <cdr:spPr>
        <a:xfrm xmlns:a="http://schemas.openxmlformats.org/drawingml/2006/main" rot="19553724">
          <a:off x="1930733" y="2418626"/>
          <a:ext cx="1162263" cy="615720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3">
          <a:schemeClr val="lt1"/>
        </a:lnRef>
        <a:fillRef xmlns:a="http://schemas.openxmlformats.org/drawingml/2006/main" idx="1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rgbClr val="C00000"/>
              </a:solidFill>
            </a:rPr>
            <a:t>147,6 %</a:t>
          </a:r>
          <a:endParaRPr lang="ru-RU" dirty="0"/>
        </a:p>
      </cdr:txBody>
    </cdr:sp>
  </cdr:relSizeAnchor>
  <cdr:relSizeAnchor xmlns:cdr="http://schemas.openxmlformats.org/drawingml/2006/chartDrawing">
    <cdr:from>
      <cdr:x>0.467</cdr:x>
      <cdr:y>0.26125</cdr:y>
    </cdr:from>
    <cdr:to>
      <cdr:x>0.60975</cdr:x>
      <cdr:y>0.38575</cdr:y>
    </cdr:to>
    <cdr:sp macro="" textlink="">
      <cdr:nvSpPr>
        <cdr:cNvPr id="1030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69744" y="875919"/>
          <a:ext cx="1121748" cy="4174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xmlns="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36576" tIns="36576" rIns="36576" bIns="36576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ru-RU" sz="1800" b="0" i="0" u="none" strike="noStrike" baseline="0" dirty="0">
            <a:solidFill>
              <a:srgbClr val="000000"/>
            </a:solidFill>
            <a:latin typeface="Calibri"/>
            <a:cs typeface="Calibri"/>
          </a:endParaRPr>
        </a:p>
      </cdr:txBody>
    </cdr:sp>
  </cdr:relSizeAnchor>
  <cdr:relSizeAnchor xmlns:cdr="http://schemas.openxmlformats.org/drawingml/2006/chartDrawing">
    <cdr:from>
      <cdr:x>0.56794</cdr:x>
      <cdr:y>0.15109</cdr:y>
    </cdr:from>
    <cdr:to>
      <cdr:x>0.68319</cdr:x>
      <cdr:y>0.27134</cdr:y>
    </cdr:to>
    <cdr:sp macro="" textlink="">
      <cdr:nvSpPr>
        <cdr:cNvPr id="1031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486399" y="508719"/>
          <a:ext cx="910405" cy="40489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xmlns="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36576" tIns="36576" rIns="36576" bIns="36576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ru-RU" sz="1800" b="0" i="0" u="none" strike="noStrike" baseline="0" dirty="0">
            <a:solidFill>
              <a:srgbClr val="000000"/>
            </a:solidFill>
            <a:latin typeface="Calibri"/>
            <a:cs typeface="Calibri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0.13091</cdr:x>
      <cdr:y>0.29755</cdr:y>
    </cdr:from>
    <cdr:to>
      <cdr:x>0.20679</cdr:x>
      <cdr:y>0.36636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14404" y="1571636"/>
          <a:ext cx="64294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,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0.76126</cdr:x>
      <cdr:y>0.63889</cdr:y>
    </cdr:from>
    <cdr:to>
      <cdr:x>0.96655</cdr:x>
      <cdr:y>0.76389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920215" y="3312368"/>
          <a:ext cx="1596512" cy="64807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60000"/>
            <a:lumOff val="40000"/>
          </a:schemeClr>
        </a:solidFill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400" dirty="0" smtClean="0">
              <a:solidFill>
                <a:srgbClr val="000000"/>
              </a:solidFill>
              <a:latin typeface="Calibri"/>
              <a:cs typeface="Calibri"/>
            </a:rPr>
            <a:t>Средства местного</a:t>
          </a:r>
        </a:p>
        <a:p xmlns:a="http://schemas.openxmlformats.org/drawingml/2006/main">
          <a:pPr algn="l" rtl="0">
            <a:defRPr sz="1000"/>
          </a:pPr>
          <a:r>
            <a:rPr lang="ru-RU" sz="1400" dirty="0" smtClean="0">
              <a:solidFill>
                <a:srgbClr val="000000"/>
              </a:solidFill>
              <a:latin typeface="Calibri"/>
              <a:cs typeface="Calibri"/>
            </a:rPr>
            <a:t> бюджета</a:t>
          </a:r>
          <a:endParaRPr lang="ru-RU" sz="1400" b="0" i="0" u="none" strike="noStrike" baseline="0" dirty="0">
            <a:solidFill>
              <a:srgbClr val="000000"/>
            </a:solidFill>
            <a:latin typeface="Calibri"/>
            <a:cs typeface="Calibri"/>
          </a:endParaRPr>
        </a:p>
      </cdr:txBody>
    </cdr:sp>
  </cdr:relSizeAnchor>
  <cdr:relSizeAnchor xmlns:cdr="http://schemas.openxmlformats.org/drawingml/2006/chartDrawing">
    <cdr:from>
      <cdr:x>0.31246</cdr:x>
      <cdr:y>0.18844</cdr:y>
    </cdr:from>
    <cdr:to>
      <cdr:x>0.39133</cdr:x>
      <cdr:y>0.27027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14602" y="1000132"/>
          <a:ext cx="64294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0.54505</cdr:x>
      <cdr:y>0.21237</cdr:y>
    </cdr:from>
    <cdr:to>
      <cdr:x>0.68519</cdr:x>
      <cdr:y>0.28838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527053" y="1000132"/>
          <a:ext cx="1150945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0.5443</cdr:x>
      <cdr:y>0.07687</cdr:y>
    </cdr:from>
    <cdr:to>
      <cdr:x>0.66692</cdr:x>
      <cdr:y>0.1736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214842" y="357190"/>
          <a:ext cx="92869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0.34259</cdr:x>
      <cdr:y>0.375</cdr:y>
    </cdr:from>
    <cdr:to>
      <cdr:x>0.44444</cdr:x>
      <cdr:y>0.45833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664295" y="1944216"/>
          <a:ext cx="792089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b="0" i="0" u="none" strike="noStrike" baseline="0" dirty="0" smtClean="0">
              <a:solidFill>
                <a:srgbClr val="000000"/>
              </a:solidFill>
              <a:cs typeface="Calibri"/>
            </a:rPr>
            <a:t>    </a:t>
          </a:r>
        </a:p>
        <a:p xmlns:a="http://schemas.openxmlformats.org/drawingml/2006/main">
          <a:pPr algn="l" rtl="0">
            <a:defRPr sz="1000"/>
          </a:pPr>
          <a:r>
            <a:rPr lang="ru-RU" sz="1200" b="0" i="0" u="none" strike="noStrike" baseline="0" dirty="0" smtClean="0">
              <a:solidFill>
                <a:srgbClr val="000000"/>
              </a:solidFill>
              <a:cs typeface="Calibri"/>
            </a:rPr>
            <a:t>71411,7</a:t>
          </a:r>
          <a:endParaRPr lang="ru-RU" sz="1200" b="0" i="0" u="none" strike="noStrike" baseline="0" dirty="0">
            <a:solidFill>
              <a:srgbClr val="000000"/>
            </a:solidFill>
            <a:cs typeface="Calibri"/>
          </a:endParaRPr>
        </a:p>
      </cdr:txBody>
    </cdr:sp>
  </cdr:relSizeAnchor>
  <cdr:relSizeAnchor xmlns:cdr="http://schemas.openxmlformats.org/drawingml/2006/chartDrawing">
    <cdr:from>
      <cdr:x>0.80382</cdr:x>
      <cdr:y>0.2973</cdr:y>
    </cdr:from>
    <cdr:to>
      <cdr:x>0.86459</cdr:x>
      <cdr:y>0.39189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615130" y="1571636"/>
          <a:ext cx="500066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0.66327</cdr:x>
      <cdr:y>0.68782</cdr:y>
    </cdr:from>
    <cdr:to>
      <cdr:x>0.77411</cdr:x>
      <cdr:y>0.76383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498422" y="3214710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0.20028</cdr:x>
      <cdr:y>0.68579</cdr:y>
    </cdr:from>
    <cdr:to>
      <cdr:x>0.32128</cdr:x>
      <cdr:y>0.74882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728192" y="3286125"/>
          <a:ext cx="1008113" cy="298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200" dirty="0" smtClean="0">
              <a:solidFill>
                <a:srgbClr val="000000"/>
              </a:solidFill>
              <a:latin typeface="Calibri"/>
              <a:cs typeface="Calibri"/>
            </a:rPr>
            <a:t>     </a:t>
          </a:r>
          <a:endParaRPr lang="ru-RU" sz="1200" b="0" i="0" u="none" strike="noStrike" baseline="0" dirty="0">
            <a:solidFill>
              <a:srgbClr val="000000"/>
            </a:solidFill>
            <a:latin typeface="Calibri"/>
            <a:cs typeface="Calibri"/>
          </a:endParaRPr>
        </a:p>
      </cdr:txBody>
    </cdr:sp>
  </cdr:relSizeAnchor>
  <cdr:relSizeAnchor xmlns:cdr="http://schemas.openxmlformats.org/drawingml/2006/chartDrawing">
    <cdr:from>
      <cdr:x>0.32802</cdr:x>
      <cdr:y>0.65278</cdr:y>
    </cdr:from>
    <cdr:to>
      <cdr:x>0.46602</cdr:x>
      <cdr:y>0.77961</cdr:y>
    </cdr:to>
    <cdr:sp macro="" textlink="">
      <cdr:nvSpPr>
        <cdr:cNvPr id="1036" name="TextBox 1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550967" y="3384376"/>
          <a:ext cx="1073207" cy="6575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/>
          <a:ext uri="{91240B29-F687-4F45-9708-019B960494DF}"/>
        </a:extLst>
      </cdr:spPr>
      <cdr:txBody>
        <a:bodyPr xmlns:a="http://schemas.openxmlformats.org/drawingml/2006/main" vertOverflow="clip" wrap="square" lIns="36576" tIns="32004" rIns="0" bIns="0" anchor="t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200" dirty="0" smtClean="0">
              <a:solidFill>
                <a:srgbClr val="000000"/>
              </a:solidFill>
              <a:latin typeface="Calibri"/>
              <a:cs typeface="Calibri"/>
            </a:rPr>
            <a:t>    </a:t>
          </a:r>
          <a:endParaRPr lang="ru-RU" sz="1200" dirty="0">
            <a:solidFill>
              <a:srgbClr val="000000"/>
            </a:solidFill>
            <a:latin typeface="Calibri"/>
            <a:cs typeface="Calibri"/>
          </a:endParaRPr>
        </a:p>
        <a:p xmlns:a="http://schemas.openxmlformats.org/drawingml/2006/main">
          <a:pPr algn="l" rtl="0">
            <a:defRPr sz="1000"/>
          </a:pPr>
          <a:r>
            <a:rPr lang="ru-RU" sz="1200" dirty="0" smtClean="0">
              <a:solidFill>
                <a:srgbClr val="000000"/>
              </a:solidFill>
              <a:latin typeface="Calibri"/>
              <a:cs typeface="Calibri"/>
            </a:rPr>
            <a:t>      30308,7</a:t>
          </a:r>
          <a:endParaRPr lang="ru-RU" sz="1400" b="0" i="0" u="none" strike="noStrike" baseline="0" dirty="0">
            <a:solidFill>
              <a:srgbClr val="000000"/>
            </a:solidFill>
            <a:latin typeface="Calibri"/>
            <a:cs typeface="Calibri"/>
          </a:endParaRPr>
        </a:p>
      </cdr:txBody>
    </cdr:sp>
  </cdr:relSizeAnchor>
  <cdr:relSizeAnchor xmlns:cdr="http://schemas.openxmlformats.org/drawingml/2006/chartDrawing">
    <cdr:from>
      <cdr:x>0.20727</cdr:x>
      <cdr:y>0.27166</cdr:y>
    </cdr:from>
    <cdr:to>
      <cdr:x>0.32802</cdr:x>
      <cdr:y>0.38259</cdr:y>
    </cdr:to>
    <cdr:sp macro="" textlink="">
      <cdr:nvSpPr>
        <cdr:cNvPr id="1040" name="Text Box 1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784896" y="1423615"/>
          <a:ext cx="1008117" cy="5760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/>
          <a:ext uri="{91240B29-F687-4F45-9708-019B960494DF}"/>
          <a:ext uri="{AF507438-7753-43E0-B8FC-AC1667EBCBE1}"/>
        </a:extLst>
      </cdr:spPr>
      <cdr:txBody>
        <a:bodyPr xmlns:a="http://schemas.openxmlformats.org/drawingml/2006/main" vertOverflow="clip" wrap="square" lIns="18288" tIns="0" rIns="0" bIns="0" anchor="ctr" upright="1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0.76151</cdr:x>
      <cdr:y>0.33333</cdr:y>
    </cdr:from>
    <cdr:to>
      <cdr:x>0.9668</cdr:x>
      <cdr:y>0.45833</cdr:y>
    </cdr:to>
    <cdr:sp macro="" textlink="">
      <cdr:nvSpPr>
        <cdr:cNvPr id="1047" name="Text Box 2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H="1">
          <a:off x="5922159" y="1728192"/>
          <a:ext cx="1596512" cy="648072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75000"/>
          </a:schemeClr>
        </a:solidFill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vertOverflow="clip" wrap="square" lIns="36576" tIns="36576" rIns="36576" bIns="36576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600" dirty="0" smtClean="0">
              <a:solidFill>
                <a:srgbClr val="000000"/>
              </a:solidFill>
              <a:latin typeface="Calibri"/>
              <a:cs typeface="Calibri"/>
            </a:rPr>
            <a:t>Безвозмездные поступления </a:t>
          </a:r>
          <a:endParaRPr lang="ru-RU" sz="1600" b="0" i="0" u="none" strike="noStrike" baseline="0" dirty="0">
            <a:solidFill>
              <a:srgbClr val="000000"/>
            </a:solidFill>
            <a:latin typeface="Calibri"/>
            <a:cs typeface="Calibri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F4E80-86C0-44B9-8422-8CCECE7A666A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6B72A-69F9-40F4-922E-40AF89BFF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6B72A-69F9-40F4-922E-40AF89BFF83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293096"/>
            <a:ext cx="8856984" cy="201622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  <a:t/>
            </a:r>
            <a:b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  <a:t/>
            </a:r>
            <a:b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  <a:t/>
            </a:r>
            <a:b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  <a:t/>
            </a:r>
            <a:br>
              <a:rPr lang="ru-RU" altLang="ru-RU" b="1" i="1" u="sng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FF0000"/>
                </a:solidFill>
                <a:latin typeface="Arial" panose="020B0604020202020204" pitchFamily="34" charset="0"/>
              </a:rPr>
            </a:br>
            <a:endParaRPr lang="ru-RU" altLang="ru-RU" b="1" i="1" u="sng" dirty="0" smtClean="0"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solidFill>
                <a:srgbClr val="24AA3E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6524728">
            <a:off x="1371600" y="6858000"/>
            <a:ext cx="248072" cy="17140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1"/>
            <a:ext cx="8568952" cy="361725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179512" y="4869160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700" b="1" i="1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7030A0"/>
                </a:solidFill>
                <a:latin typeface="Arial" panose="020B0604020202020204" pitchFamily="34" charset="0"/>
              </a:rPr>
              <a:t> Бюджет Багаевского сельского поселения </a:t>
            </a:r>
            <a:r>
              <a:rPr lang="ru-RU" altLang="ru-RU" sz="2700" b="1" i="1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7030A0"/>
                </a:solidFill>
              </a:rPr>
              <a:t> на 2024 год и на плановый период 2025 и 2026 годов</a:t>
            </a:r>
            <a:endParaRPr lang="ru-RU" sz="27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1800" b="1" i="1" u="sng" dirty="0" smtClean="0">
                <a:solidFill>
                  <a:srgbClr val="FF0000"/>
                </a:solidFill>
                <a:latin typeface="Arial" charset="0"/>
              </a:rPr>
              <a:t>Объем безвозмездных поступлений бюджета Багаевского сельского поселения на </a:t>
            </a:r>
            <a:r>
              <a:rPr lang="ru-RU" altLang="ru-RU" sz="1800" b="1" i="1" u="sng" dirty="0" smtClean="0">
                <a:solidFill>
                  <a:srgbClr val="FF0000"/>
                </a:solidFill>
                <a:latin typeface="Arial" charset="0"/>
              </a:rPr>
              <a:t>2024-2026 </a:t>
            </a:r>
            <a:r>
              <a:rPr lang="ru-RU" altLang="ru-RU" sz="1800" b="1" i="1" u="sng" dirty="0" smtClean="0">
                <a:solidFill>
                  <a:srgbClr val="FF0000"/>
                </a:solidFill>
                <a:latin typeface="Arial" charset="0"/>
              </a:rPr>
              <a:t>г.г. 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043608" y="1397000"/>
          <a:ext cx="7272808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2000" b="1" i="1" u="sng" dirty="0" smtClean="0">
                <a:solidFill>
                  <a:srgbClr val="FF0000"/>
                </a:solidFill>
              </a:rPr>
              <a:t>Расходы бюджета Багаевского сельского поселения  на 2024-2025 г.г.</a:t>
            </a:r>
            <a:br>
              <a:rPr lang="ru-RU" altLang="ru-RU" sz="2000" b="1" i="1" u="sng" dirty="0" smtClean="0">
                <a:solidFill>
                  <a:srgbClr val="FF0000"/>
                </a:solidFill>
              </a:rPr>
            </a:br>
            <a:r>
              <a:rPr lang="ru-RU" altLang="ru-RU" sz="2000" i="1" u="sng" dirty="0" smtClean="0">
                <a:solidFill>
                  <a:srgbClr val="FF0000"/>
                </a:solidFill>
              </a:rPr>
              <a:t/>
            </a:r>
            <a:br>
              <a:rPr lang="ru-RU" altLang="ru-RU" sz="2000" i="1" u="sng" dirty="0" smtClean="0">
                <a:solidFill>
                  <a:srgbClr val="FF0000"/>
                </a:solidFill>
              </a:rPr>
            </a:br>
            <a:r>
              <a:rPr lang="ru-RU" altLang="ru-RU" sz="2000" b="1" i="1" u="sng" dirty="0" smtClean="0">
                <a:solidFill>
                  <a:srgbClr val="FF0000"/>
                </a:solidFill>
              </a:rPr>
              <a:t> </a:t>
            </a:r>
            <a:endParaRPr lang="ru-RU" sz="20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83568" y="1196753"/>
          <a:ext cx="7776865" cy="4643367"/>
        </p:xfrm>
        <a:graphic>
          <a:graphicData uri="http://schemas.openxmlformats.org/drawingml/2006/table">
            <a:tbl>
              <a:tblPr/>
              <a:tblGrid>
                <a:gridCol w="4171227"/>
                <a:gridCol w="1255618"/>
                <a:gridCol w="1175010"/>
                <a:gridCol w="1175010"/>
              </a:tblGrid>
              <a:tr h="2927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</a:rPr>
                        <a:t>2024</a:t>
                      </a:r>
                      <a:endParaRPr lang="ru-RU" sz="16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</a:rPr>
                        <a:t>2025</a:t>
                      </a:r>
                      <a:endParaRPr lang="ru-RU" sz="16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</a:rPr>
                        <a:t>2026</a:t>
                      </a:r>
                      <a:endParaRPr lang="ru-RU" sz="16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8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22863,8</a:t>
                      </a:r>
                      <a:endParaRPr lang="ru-RU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24 </a:t>
                      </a:r>
                      <a:r>
                        <a:rPr lang="ru-RU" sz="12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523,5</a:t>
                      </a:r>
                      <a:endParaRPr lang="ru-RU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27034,8</a:t>
                      </a:r>
                      <a:endParaRPr lang="ru-RU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87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458,6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514,2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514,2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8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19264,8</a:t>
                      </a:r>
                      <a:endParaRPr lang="ru-RU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15247,8</a:t>
                      </a:r>
                      <a:endParaRPr lang="ru-RU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15734,5</a:t>
                      </a:r>
                      <a:endParaRPr lang="ru-RU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93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49477,2</a:t>
                      </a:r>
                      <a:endParaRPr lang="ru-RU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10605,6</a:t>
                      </a:r>
                      <a:endParaRPr lang="ru-RU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8459,6</a:t>
                      </a:r>
                      <a:endParaRPr lang="ru-RU" sz="12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34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27,0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27,0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27,0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8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8 320,4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7 332,3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7 660,8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5697" marR="5697" marT="569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830,0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830,0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/>
                        </a:rPr>
                        <a:t>830,0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8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300,0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300,0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300,0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18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Прочие межбюджетные трансферты общего характера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5697" marR="5697" marT="56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177,7</a:t>
                      </a:r>
                      <a:endParaRPr lang="ru-RU" sz="12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179,5</a:t>
                      </a:r>
                      <a:endParaRPr lang="ru-RU" sz="12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186,7</a:t>
                      </a:r>
                      <a:endParaRPr lang="ru-RU" sz="1200" b="0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altLang="ru-RU" sz="2800" dirty="0" smtClean="0"/>
              <a:t>Структура расходов бюджета Багаевского сельского поселения в 2024 году </a:t>
            </a:r>
            <a:endParaRPr lang="ru-RU" sz="28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95536" y="1268760"/>
          <a:ext cx="856895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562074"/>
          </a:xfrm>
        </p:spPr>
        <p:txBody>
          <a:bodyPr>
            <a:noAutofit/>
          </a:bodyPr>
          <a:lstStyle/>
          <a:p>
            <a:r>
              <a:rPr lang="ru-RU" sz="1600" i="1" dirty="0" smtClean="0">
                <a:solidFill>
                  <a:srgbClr val="FF0000"/>
                </a:solidFill>
              </a:rPr>
              <a:t>Муниципальные программы Багаевского сельского поселения на 2024-2026 г.г.</a:t>
            </a:r>
            <a:endParaRPr lang="ru-RU" sz="1600" i="1" dirty="0">
              <a:solidFill>
                <a:srgbClr val="FF0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23528" y="740607"/>
          <a:ext cx="8640960" cy="6117393"/>
        </p:xfrm>
        <a:graphic>
          <a:graphicData uri="http://schemas.openxmlformats.org/drawingml/2006/table">
            <a:tbl>
              <a:tblPr/>
              <a:tblGrid>
                <a:gridCol w="5472608"/>
                <a:gridCol w="1368152"/>
                <a:gridCol w="1008112"/>
                <a:gridCol w="792088"/>
              </a:tblGrid>
              <a:tr h="124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14" marR="714" marT="7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14" marR="714" marT="7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(тыс. руб.)</a:t>
                      </a:r>
                    </a:p>
                  </a:txBody>
                  <a:tcPr marL="714" marR="714" marT="7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5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г.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г.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2026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г.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Муниципальная программа «Доступная среда»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50,0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50,0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Муниципальная программа «Обеспечение качественными жилищно-коммунальными услугами населения и благоустройство территории Багаевского сельского поселения»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36038,3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10579,6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8433,6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0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Муниципальная программа «Обеспечение общественного порядка и противодействие преступности в Багаевском сельском поселении»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92,2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0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Муниципальная программа «Защита населения и территории от чрезвычайных ситуаций, обеспечение пожарной безопасности в Багаевском сельском поселении»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533,0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514,0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514,0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Муниципальная программа «Развитие физической культуры и спорта в Багаевском сельском поселении»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300,0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300,0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300,0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6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Муниципальная программа «Развитие культуры в Багаевском сельском поселении»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8 320,4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7 332,3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7 660,8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6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Муниципальная программа «Развитие транспортной системы в Багаевском сельском поселении»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18 664,8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14 868,8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15 455,5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6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Муниципальная программа «Развитие муниципального управления»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23700,1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24195,0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24121,2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3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latin typeface="Times New Roman"/>
                        </a:rPr>
                        <a:t>Муниципальная программа «Управление муниципальным имуществом, работы по разграничению государственной собственности на землю в Багаевском сельском поселении»</a:t>
                      </a: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13 647,3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405,0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305,0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7030A0"/>
                          </a:solidFill>
                          <a:latin typeface="+mn-lt"/>
                        </a:rPr>
                        <a:t>Муниципальная программа «Формирование современной городской среды на территории Багаевского сельского поселения»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latin typeface="Times New Roman"/>
                      </a:endParaRPr>
                    </a:p>
                  </a:txBody>
                  <a:tcPr marL="714" marR="714" marT="7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936104"/>
          </a:xfrm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Основные понятия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pPr fontAlgn="t"/>
            <a:r>
              <a:rPr lang="ru-RU" sz="1800" b="1" dirty="0" smtClean="0">
                <a:solidFill>
                  <a:srgbClr val="C00000"/>
                </a:solidFill>
              </a:rPr>
              <a:t>Доходы бюджета </a:t>
            </a:r>
            <a:endParaRPr lang="ru-RU" sz="1800" dirty="0" smtClean="0">
              <a:solidFill>
                <a:srgbClr val="C00000"/>
              </a:solidFill>
            </a:endParaRPr>
          </a:p>
          <a:p>
            <a:pPr fontAlgn="t"/>
            <a:r>
              <a:rPr lang="ru-RU" sz="1800" dirty="0" smtClean="0">
                <a:solidFill>
                  <a:srgbClr val="7030A0"/>
                </a:solidFill>
              </a:rPr>
              <a:t>- поступающие в бюджет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бюджета. </a:t>
            </a:r>
          </a:p>
          <a:p>
            <a:pPr fontAlgn="t"/>
            <a:r>
              <a:rPr lang="ru-RU" sz="1800" b="1" dirty="0" smtClean="0">
                <a:solidFill>
                  <a:srgbClr val="7030A0"/>
                </a:solidFill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</a:rPr>
              <a:t>Расходы бюджета </a:t>
            </a:r>
            <a:endParaRPr lang="ru-RU" sz="1800" dirty="0" smtClean="0">
              <a:solidFill>
                <a:srgbClr val="C00000"/>
              </a:solidFill>
            </a:endParaRPr>
          </a:p>
          <a:p>
            <a:pPr fontAlgn="t"/>
            <a:r>
              <a:rPr lang="ru-RU" sz="1800" dirty="0" smtClean="0">
                <a:solidFill>
                  <a:srgbClr val="7030A0"/>
                </a:solidFill>
              </a:rPr>
              <a:t>- выплачиваемые из бюджета денежные средства, за исключением средств, являющихся в соответствии с Бюджетным Кодексом источниками финансирования дефицита бюджета</a:t>
            </a:r>
          </a:p>
          <a:p>
            <a:pPr fontAlgn="t"/>
            <a:r>
              <a:rPr lang="ru-RU" sz="1800" b="1" dirty="0" smtClean="0">
                <a:solidFill>
                  <a:srgbClr val="7030A0"/>
                </a:solidFill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</a:rPr>
              <a:t>Межбюджетные трансферты </a:t>
            </a:r>
            <a:endParaRPr lang="ru-RU" sz="1800" dirty="0" smtClean="0">
              <a:solidFill>
                <a:srgbClr val="C00000"/>
              </a:solidFill>
            </a:endParaRPr>
          </a:p>
          <a:p>
            <a:pPr fontAlgn="t"/>
            <a:r>
              <a:rPr lang="ru-RU" sz="1800" dirty="0" smtClean="0">
                <a:solidFill>
                  <a:srgbClr val="7030A0"/>
                </a:solidFill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Федерации. </a:t>
            </a:r>
          </a:p>
          <a:p>
            <a:pPr fontAlgn="t">
              <a:buNone/>
            </a:pPr>
            <a:r>
              <a:rPr lang="ru-RU" sz="1800" b="1" dirty="0" smtClean="0">
                <a:solidFill>
                  <a:srgbClr val="7030A0"/>
                </a:solidFill>
              </a:rPr>
              <a:t>        </a:t>
            </a:r>
            <a:r>
              <a:rPr lang="ru-RU" sz="1800" b="1" dirty="0" smtClean="0">
                <a:solidFill>
                  <a:srgbClr val="C00000"/>
                </a:solidFill>
              </a:rPr>
              <a:t>Иные межбюджетные трансферты </a:t>
            </a:r>
            <a:endParaRPr lang="ru-RU" sz="1800" dirty="0" smtClean="0">
              <a:solidFill>
                <a:srgbClr val="C00000"/>
              </a:solidFill>
            </a:endParaRPr>
          </a:p>
          <a:p>
            <a:pPr fontAlgn="t"/>
            <a:r>
              <a:rPr lang="ru-RU" sz="1800" dirty="0" smtClean="0">
                <a:solidFill>
                  <a:srgbClr val="7030A0"/>
                </a:solidFill>
              </a:rPr>
              <a:t> - целевые трансферты направление использования </a:t>
            </a:r>
          </a:p>
          <a:p>
            <a:pPr fontAlgn="t"/>
            <a:r>
              <a:rPr lang="ru-RU" sz="1800" dirty="0" smtClean="0">
                <a:solidFill>
                  <a:srgbClr val="7030A0"/>
                </a:solidFill>
              </a:rPr>
              <a:t>которых не ограничено, но получение которых может </a:t>
            </a:r>
          </a:p>
          <a:p>
            <a:pPr fontAlgn="t"/>
            <a:r>
              <a:rPr lang="ru-RU" sz="1800" dirty="0" smtClean="0">
                <a:solidFill>
                  <a:srgbClr val="7030A0"/>
                </a:solidFill>
              </a:rPr>
              <a:t>быть связано с выполнением определенных условий</a:t>
            </a:r>
          </a:p>
          <a:p>
            <a:pPr fontAlgn="t"/>
            <a:r>
              <a:rPr lang="ru-RU" sz="1800" dirty="0" smtClean="0">
                <a:solidFill>
                  <a:srgbClr val="7030A0"/>
                </a:solidFill>
              </a:rPr>
              <a:t> (требований)</a:t>
            </a:r>
            <a:endParaRPr lang="ru-RU" sz="1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9675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altLang="ru-RU" b="1" dirty="0" smtClean="0">
                <a:solidFill>
                  <a:srgbClr val="FF3300"/>
                </a:solidFill>
                <a:latin typeface="Arial" charset="0"/>
              </a:rPr>
              <a:t/>
            </a:r>
            <a:br>
              <a:rPr lang="ru-RU" altLang="ru-RU" b="1" dirty="0" smtClean="0">
                <a:solidFill>
                  <a:srgbClr val="FF3300"/>
                </a:solidFill>
                <a:latin typeface="Arial" charset="0"/>
              </a:rPr>
            </a:br>
            <a:endParaRPr lang="ru-RU" sz="2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6632"/>
            <a:ext cx="6400800" cy="1008112"/>
          </a:xfrm>
        </p:spPr>
        <p:txBody>
          <a:bodyPr>
            <a:normAutofit fontScale="92500" lnSpcReduction="10000"/>
          </a:bodyPr>
          <a:lstStyle/>
          <a:p>
            <a:r>
              <a:rPr lang="ru-RU" altLang="ru-RU" i="1" dirty="0" smtClean="0">
                <a:solidFill>
                  <a:srgbClr val="92D050"/>
                </a:solidFill>
                <a:latin typeface="Arial" charset="0"/>
              </a:rPr>
              <a:t>Основы формирования   бюджета Багаевского сельского поселения на 2024-2026 годы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683568" y="3140968"/>
            <a:ext cx="7488832" cy="1728192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 smtClean="0">
                <a:solidFill>
                  <a:srgbClr val="24AA3E"/>
                </a:solidFill>
                <a:latin typeface="Arial" charset="0"/>
              </a:rPr>
              <a:t>Прогноз социально-экономического развития Багаевского сельского поселения на 2024 год и на плановый период 2025 и 2026 годов</a:t>
            </a:r>
            <a:endParaRPr lang="ru-RU" altLang="ru-RU" b="1" dirty="0">
              <a:solidFill>
                <a:srgbClr val="24AA3E"/>
              </a:solidFill>
              <a:latin typeface="Arial" charset="0"/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683568" y="5229200"/>
            <a:ext cx="7488832" cy="1628800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 smtClean="0">
                <a:solidFill>
                  <a:srgbClr val="7030A0"/>
                </a:solidFill>
                <a:latin typeface="Arial" charset="0"/>
              </a:rPr>
              <a:t>Муниципальные программы Багаевского сельского поселения</a:t>
            </a:r>
            <a:endParaRPr lang="ru-RU" altLang="ru-RU" b="1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683568" y="1484784"/>
            <a:ext cx="7488832" cy="1584176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 smtClean="0">
                <a:solidFill>
                  <a:srgbClr val="FF0000"/>
                </a:solidFill>
                <a:latin typeface="Arial" charset="0"/>
              </a:rPr>
              <a:t>Основные направления бюджетной и налоговой политики Багаевского сельского поселения на         2024-2026 годы</a:t>
            </a:r>
            <a:endParaRPr lang="ru-RU" altLang="ru-RU" b="1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ru-RU" altLang="ru-RU" sz="2800" b="1" i="1" u="sng" dirty="0" smtClean="0">
                <a:solidFill>
                  <a:srgbClr val="FF0000"/>
                </a:solidFill>
              </a:rPr>
              <a:t>Бюджет на 2024-2026 годы направлен на решение следующих ключевых задач: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Бюджетная политика на 2024 – 2026 годы сохранит свою направленность на реализацию приоритетных задач социально-экономического развития Багаевского сельского поселения.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В целях обеспечения сбалансированности и устойчивости бюджетной системы будет продолжено применение мер, направленных на развитие доходной базы, улучшение администрирования доходов.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Решению поставленных задач будет способствовать актуализированный и пролонгированный до 2025 года План мероприятий по росту доходного потенциала Багаевского сельского поселения, оптимизации расходов бюджета поселения.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Эффективное управление расходами будет обеспечиваться посредством реализации муниципальных программ Багаевского сельского поселения, в которых учтены приоритеты развития социальной сферы, коммунальной и транспортной инфраструктуры, благоустройство территории.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  <a:effectLst/>
        </p:spPr>
        <p:txBody>
          <a:bodyPr>
            <a:noAutofit/>
          </a:bodyPr>
          <a:lstStyle/>
          <a:p>
            <a:r>
              <a:rPr lang="ru-RU" alt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 бюджета Багаевского  сельского поселения на 2024-2025 годы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5176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7180"/>
                <a:gridCol w="1976220"/>
                <a:gridCol w="2171700"/>
                <a:gridCol w="2171700"/>
              </a:tblGrid>
              <a:tr h="370840"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Сумма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2024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2025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2026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/>
                </a:tc>
              </a:tr>
              <a:tr h="557093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800" b="1" dirty="0">
                          <a:solidFill>
                            <a:srgbClr val="24AA3E"/>
                          </a:solidFill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ru-RU" sz="1800" b="1" dirty="0">
                          <a:solidFill>
                            <a:srgbClr val="24AA3E"/>
                          </a:solidFill>
                          <a:latin typeface="Times New Roman"/>
                          <a:ea typeface="Times New Roman"/>
                        </a:rPr>
                        <a:t>. Доходы, всего</a:t>
                      </a:r>
                      <a:endParaRPr lang="ru-RU" sz="1800" dirty="0">
                        <a:solidFill>
                          <a:srgbClr val="24AA3E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101719,5</a:t>
                      </a:r>
                      <a:endParaRPr lang="ru-RU" sz="1600" dirty="0">
                        <a:solidFill>
                          <a:srgbClr val="24AA3E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59559,9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60747,6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6275" algn="l"/>
                        </a:tabLst>
                      </a:pP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6275" algn="l"/>
                        </a:tabLst>
                      </a:pP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налоговые и неналоговые доходы</a:t>
                      </a: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30307,8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30672,9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31081,7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6275" algn="l"/>
                        </a:tabLst>
                      </a:pPr>
                      <a:r>
                        <a:rPr lang="ru-RU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безвозмездные поступления </a:t>
                      </a: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71411,7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     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28887,0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29665,9</a:t>
                      </a:r>
                      <a:endParaRPr lang="ru-RU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/>
                </a:tc>
              </a:tr>
              <a:tr h="48980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800" b="1" dirty="0">
                          <a:solidFill>
                            <a:srgbClr val="24AA3E"/>
                          </a:solidFill>
                          <a:latin typeface="Times New Roman"/>
                          <a:ea typeface="Times New Roman"/>
                        </a:rPr>
                        <a:t>II</a:t>
                      </a:r>
                      <a:r>
                        <a:rPr lang="ru-RU" sz="1800" b="1" dirty="0">
                          <a:solidFill>
                            <a:srgbClr val="24AA3E"/>
                          </a:solidFill>
                          <a:latin typeface="Times New Roman"/>
                          <a:ea typeface="Times New Roman"/>
                        </a:rPr>
                        <a:t>. Расходы, всего</a:t>
                      </a:r>
                      <a:endParaRPr lang="ru-RU" sz="1800" dirty="0">
                        <a:solidFill>
                          <a:srgbClr val="24AA3E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101719,5</a:t>
                      </a:r>
                      <a:endParaRPr lang="ru-RU" sz="1600" dirty="0">
                        <a:solidFill>
                          <a:srgbClr val="24AA3E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59559,9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60747,6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2390" marR="7239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8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III</a:t>
                      </a:r>
                      <a:r>
                        <a:rPr lang="ru-RU" sz="18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. Дефицит (-), </a:t>
                      </a:r>
                      <a:endParaRPr lang="ru-RU" sz="18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6275" algn="l"/>
                        </a:tabLst>
                      </a:pPr>
                      <a:r>
                        <a:rPr lang="ru-RU" sz="1800" b="1" dirty="0" err="1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профицит</a:t>
                      </a:r>
                      <a:r>
                        <a:rPr lang="ru-RU" sz="18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 (+)</a:t>
                      </a:r>
                      <a:endParaRPr lang="ru-RU" sz="18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676275" algn="l"/>
                        </a:tabLst>
                      </a:pPr>
                      <a:r>
                        <a:rPr lang="en-US" sz="18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VI</a:t>
                      </a:r>
                      <a:r>
                        <a:rPr lang="ru-RU" sz="18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. Источники финансирования дефицита (</a:t>
                      </a:r>
                      <a:r>
                        <a:rPr lang="ru-RU" sz="1800" b="1" dirty="0" err="1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профицита</a:t>
                      </a:r>
                      <a:r>
                        <a:rPr lang="ru-RU" sz="18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800" dirty="0">
                        <a:solidFill>
                          <a:srgbClr val="00B0F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indent="6858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72390" marR="7239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836712"/>
          </a:xfrm>
        </p:spPr>
        <p:txBody>
          <a:bodyPr>
            <a:normAutofit/>
          </a:bodyPr>
          <a:lstStyle/>
          <a:p>
            <a:r>
              <a:rPr lang="ru-RU" alt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параметры  бюджета  Багаевского      сельского поселения на 2024-2026 годы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07504" y="908720"/>
          <a:ext cx="9036496" cy="6195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4"/>
                <a:gridCol w="1080120"/>
                <a:gridCol w="1152128"/>
                <a:gridCol w="1187624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2024 год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2025 год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2026 год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224016"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30307,8</a:t>
                      </a:r>
                      <a:endParaRPr lang="ru-RU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30672,9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31081,7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07248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Налог на доходы физических лиц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10523,7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10892,0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11295,0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47206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Единый сельскохозяйственный налог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776,3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776,3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776,3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15156">
                <a:tc>
                  <a:txBody>
                    <a:bodyPr/>
                    <a:lstStyle/>
                    <a:p>
                      <a:r>
                        <a:rPr kumimoji="0" lang="ru-RU" sz="12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Налог на имущество физических лиц</a:t>
                      </a:r>
                      <a:endParaRPr lang="ru-RU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3538,9</a:t>
                      </a:r>
                      <a:endParaRPr lang="ru-RU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3538,9</a:t>
                      </a:r>
                      <a:endParaRPr lang="ru-RU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3538,9</a:t>
                      </a:r>
                      <a:endParaRPr lang="ru-RU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83106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Земельный налог 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14215,6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14215,6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14215,6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67080"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1184,8</a:t>
                      </a:r>
                      <a:endParaRPr lang="ru-RU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1178,8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1181,8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69920"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ШТРАФЫ, САНКЦИИ, ВОЗМЕЩЕНИЕ УЩЕРБА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68,5</a:t>
                      </a:r>
                      <a:endParaRPr lang="ru-RU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71,3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74,1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77677"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 </a:t>
                      </a:r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71411,7</a:t>
                      </a:r>
                      <a:endParaRPr lang="ru-RU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 28887,0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</a:rPr>
                        <a:t>29665,9</a:t>
                      </a:r>
                      <a:endParaRPr lang="ru-RU" sz="1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83800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Всего доходов</a:t>
                      </a: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101719,5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59559,9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60747,6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502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Расходы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101719,5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59559,9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60747,6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8930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22863,8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22523,5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27034,8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2555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458,6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514,2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514,2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19264,8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15247,8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15734,5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17214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49477,2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10605,6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8459,6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27,0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27,0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27,0</a:t>
                      </a:r>
                    </a:p>
                  </a:txBody>
                  <a:tcPr marL="7620" marR="7620" marT="762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8320,4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7332,3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7660,8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32008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830,0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830,0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latin typeface="+mn-lt"/>
                        </a:rPr>
                        <a:t>830,0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21602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300,0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latin typeface="+mn-lt"/>
                        </a:rPr>
                        <a:t>300,0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latin typeface="+mn-lt"/>
                        </a:rPr>
                        <a:t>300,0</a:t>
                      </a:r>
                    </a:p>
                  </a:txBody>
                  <a:tcPr marL="7620" marR="7620" marT="7620" marB="0" anchor="ctr"/>
                </a:tc>
              </a:tr>
              <a:tr h="32008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 smtClean="0">
                          <a:solidFill>
                            <a:srgbClr val="C00000"/>
                          </a:solidFill>
                          <a:latin typeface="Times New Roman"/>
                        </a:rPr>
                        <a:t>Прочие межбюджетные трансферты общего характера</a:t>
                      </a:r>
                      <a:endParaRPr lang="ru-RU" sz="1400" b="0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177,7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179,5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002060"/>
                          </a:solidFill>
                        </a:rPr>
                        <a:t>186,7</a:t>
                      </a:r>
                      <a:endParaRPr lang="ru-RU" sz="1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altLang="ru-RU" sz="2800" b="1" i="1" u="sng" dirty="0" smtClean="0">
                <a:solidFill>
                  <a:srgbClr val="FF3300"/>
                </a:solidFill>
              </a:rPr>
              <a:t>Анализ динамики основных характеристик</a:t>
            </a:r>
            <a:br>
              <a:rPr lang="ru-RU" altLang="ru-RU" sz="2800" b="1" i="1" u="sng" dirty="0" smtClean="0">
                <a:solidFill>
                  <a:srgbClr val="FF3300"/>
                </a:solidFill>
              </a:rPr>
            </a:br>
            <a:r>
              <a:rPr lang="ru-RU" altLang="ru-RU" sz="2800" b="1" i="1" u="sng" dirty="0" smtClean="0">
                <a:solidFill>
                  <a:srgbClr val="FF3300"/>
                </a:solidFill>
              </a:rPr>
              <a:t>бюджета Багаевского сельского поселения </a:t>
            </a:r>
            <a:endParaRPr lang="ru-RU" sz="2800" dirty="0"/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076951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Волна 5"/>
          <p:cNvSpPr/>
          <p:nvPr/>
        </p:nvSpPr>
        <p:spPr>
          <a:xfrm>
            <a:off x="1619672" y="5013176"/>
            <a:ext cx="1512168" cy="1512168"/>
          </a:xfrm>
          <a:prstGeom prst="wav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Доходы</a:t>
            </a:r>
          </a:p>
        </p:txBody>
      </p:sp>
      <p:sp>
        <p:nvSpPr>
          <p:cNvPr id="7" name="Волна 6"/>
          <p:cNvSpPr/>
          <p:nvPr/>
        </p:nvSpPr>
        <p:spPr>
          <a:xfrm>
            <a:off x="3203848" y="5013176"/>
            <a:ext cx="1728192" cy="1512168"/>
          </a:xfrm>
          <a:prstGeom prst="wave">
            <a:avLst>
              <a:gd name="adj1" fmla="val 12500"/>
              <a:gd name="adj2" fmla="val -488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Налоговые  и </a:t>
            </a:r>
          </a:p>
          <a:p>
            <a:pPr algn="ctr">
              <a:defRPr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Неналоговые</a:t>
            </a:r>
          </a:p>
          <a:p>
            <a:pPr algn="ctr">
              <a:defRPr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доходы</a:t>
            </a:r>
            <a:endParaRPr lang="ru-RU" sz="18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8" name="Волна 7"/>
          <p:cNvSpPr/>
          <p:nvPr/>
        </p:nvSpPr>
        <p:spPr>
          <a:xfrm>
            <a:off x="5004048" y="5013176"/>
            <a:ext cx="1800200" cy="1368152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Расходы</a:t>
            </a:r>
            <a:endParaRPr lang="ru-RU" sz="18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962744"/>
          </a:xfrm>
        </p:spPr>
        <p:txBody>
          <a:bodyPr>
            <a:normAutofit/>
          </a:bodyPr>
          <a:lstStyle/>
          <a:p>
            <a:r>
              <a:rPr lang="ru-RU" altLang="ru-RU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ДИНАМИКА ДОХОДОВ БЮДЖЕТА БАГАЕВСКОГО СЕЛЬСКОГО ПОСЕЛЕНИЯ 2024-2026 года</a:t>
            </a:r>
            <a:endParaRPr lang="ru-RU" sz="1800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7584" y="1340768"/>
          <a:ext cx="7776863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altLang="ru-RU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собственных доходов бюджета Багаевского сельского поселения в 2024году </a:t>
            </a:r>
            <a:endParaRPr lang="ru-RU" sz="20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79512" y="1052736"/>
          <a:ext cx="856895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1491</TotalTime>
  <Words>880</Words>
  <Application>Microsoft Office PowerPoint</Application>
  <PresentationFormat>Экран (4:3)</PresentationFormat>
  <Paragraphs>271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    </vt:lpstr>
      <vt:lpstr>Основные понятия</vt:lpstr>
      <vt:lpstr> </vt:lpstr>
      <vt:lpstr>Бюджет на 2024-2026 годы направлен на решение следующих ключевых задач:</vt:lpstr>
      <vt:lpstr>Основные характеристики  бюджета Багаевского  сельского поселения на 2024-2025 годы</vt:lpstr>
      <vt:lpstr>Основные параметры  бюджета  Багаевского      сельского поселения на 2024-2026 годы</vt:lpstr>
      <vt:lpstr>Анализ динамики основных характеристик бюджета Багаевского сельского поселения </vt:lpstr>
      <vt:lpstr>ДИНАМИКА ДОХОДОВ БЮДЖЕТА БАГАЕВСКОГО СЕЛЬСКОГО ПОСЕЛЕНИЯ 2024-2026 года</vt:lpstr>
      <vt:lpstr>Структура собственных доходов бюджета Багаевского сельского поселения в 2024году </vt:lpstr>
      <vt:lpstr>Объем безвозмездных поступлений бюджета Багаевского сельского поселения на 2024-2026 г.г. </vt:lpstr>
      <vt:lpstr>Расходы бюджета Багаевского сельского поселения  на 2024-2025 г.г.   </vt:lpstr>
      <vt:lpstr>Структура расходов бюджета Багаевского сельского поселения в 2024 году </vt:lpstr>
      <vt:lpstr>Муниципальные программы Багаевского сельского поселения на 2024-2026 г.г.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Багаевского сельского поселения  на 2022 год и на плановый период 2023 и 2024 годов</dc:title>
  <dc:creator>Бухгалтер</dc:creator>
  <cp:lastModifiedBy>Бухгалтер</cp:lastModifiedBy>
  <cp:revision>144</cp:revision>
  <dcterms:created xsi:type="dcterms:W3CDTF">2021-12-10T07:27:59Z</dcterms:created>
  <dcterms:modified xsi:type="dcterms:W3CDTF">2024-02-09T06:37:25Z</dcterms:modified>
</cp:coreProperties>
</file>